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91" r:id="rId16"/>
    <p:sldId id="272" r:id="rId17"/>
    <p:sldId id="29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4" r:id="rId27"/>
    <p:sldId id="285" r:id="rId28"/>
    <p:sldId id="286" r:id="rId29"/>
    <p:sldId id="288" r:id="rId30"/>
    <p:sldId id="287" r:id="rId31"/>
    <p:sldId id="289" r:id="rId32"/>
    <p:sldId id="290" r:id="rId33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31" autoAdjust="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1FE40-A08C-4FBE-9AAE-17258E576AA4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EAC37-AF45-4195-8F50-84AEFC15C96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9597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FCAC3-61B3-4891-9399-FDC240ACFD25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4047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FCAC3-61B3-4891-9399-FDC240ACFD25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8906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FCAC3-61B3-4891-9399-FDC240ACFD25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4195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FCAC3-61B3-4891-9399-FDC240ACFD25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4074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FCAC3-61B3-4891-9399-FDC240ACFD25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9227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1CA-ABEC-4E7B-A8FB-43D5EFF01299}" type="slidenum">
              <a:rPr lang="nl-BE" smtClean="0"/>
              <a:t>18</a:t>
            </a:fld>
            <a:endParaRPr lang="nl-B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1CA-ABEC-4E7B-A8FB-43D5EFF01299}" type="slidenum">
              <a:rPr lang="nl-BE" smtClean="0"/>
              <a:t>19</a:t>
            </a:fld>
            <a:endParaRPr lang="nl-B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1CA-ABEC-4E7B-A8FB-43D5EFF01299}" type="slidenum">
              <a:rPr lang="nl-BE" smtClean="0"/>
              <a:t>20</a:t>
            </a:fld>
            <a:endParaRPr lang="nl-B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1CA-ABEC-4E7B-A8FB-43D5EFF01299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623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1CA-ABEC-4E7B-A8FB-43D5EFF01299}" type="slidenum">
              <a:rPr lang="nl-BE" smtClean="0"/>
              <a:t>22</a:t>
            </a:fld>
            <a:endParaRPr lang="nl-B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EFEA2-FDD8-45BA-A124-82257DAEAD1F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1607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i="0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FCAC3-61B3-4891-9399-FDC240ACFD25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4074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1CA-ABEC-4E7B-A8FB-43D5EFF01299}" type="slidenum">
              <a:rPr lang="nl-BE" smtClean="0"/>
              <a:t>24</a:t>
            </a:fld>
            <a:endParaRPr lang="nl-B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1CA-ABEC-4E7B-A8FB-43D5EFF01299}" type="slidenum">
              <a:rPr lang="nl-BE" smtClean="0"/>
              <a:t>25</a:t>
            </a:fld>
            <a:endParaRPr lang="nl-B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1CA-ABEC-4E7B-A8FB-43D5EFF01299}" type="slidenum">
              <a:rPr lang="nl-BE" smtClean="0"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35454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FCAC3-61B3-4891-9399-FDC240ACFD25}" type="slidenum">
              <a:rPr lang="nl-BE" smtClean="0"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40740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FCAC3-61B3-4891-9399-FDC240ACFD25}" type="slidenum">
              <a:rPr lang="nl-BE" smtClean="0"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41954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FCAC3-61B3-4891-9399-FDC240ACFD25}" type="slidenum">
              <a:rPr lang="nl-BE" smtClean="0"/>
              <a:t>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1924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i="0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FCAC3-61B3-4891-9399-FDC240ACFD25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4074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FCAC3-61B3-4891-9399-FDC240ACFD25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4195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FCAC3-61B3-4891-9399-FDC240ACFD25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4074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FCAC3-61B3-4891-9399-FDC240ACFD25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4074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FCAC3-61B3-4891-9399-FDC240ACFD25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4074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FCAC3-61B3-4891-9399-FDC240ACFD25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4536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FCAC3-61B3-4891-9399-FDC240ACFD25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9166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FA2A-7404-4381-B8B9-D7153103D37D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EE0B-BE67-426C-BDFE-F00A485265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661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FA2A-7404-4381-B8B9-D7153103D37D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EE0B-BE67-426C-BDFE-F00A485265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178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FA2A-7404-4381-B8B9-D7153103D37D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EE0B-BE67-426C-BDFE-F00A485265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061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FA2A-7404-4381-B8B9-D7153103D37D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EE0B-BE67-426C-BDFE-F00A485265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344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FA2A-7404-4381-B8B9-D7153103D37D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EE0B-BE67-426C-BDFE-F00A485265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893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FA2A-7404-4381-B8B9-D7153103D37D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EE0B-BE67-426C-BDFE-F00A485265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5210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FA2A-7404-4381-B8B9-D7153103D37D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EE0B-BE67-426C-BDFE-F00A485265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340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FA2A-7404-4381-B8B9-D7153103D37D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EE0B-BE67-426C-BDFE-F00A485265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363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FA2A-7404-4381-B8B9-D7153103D37D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EE0B-BE67-426C-BDFE-F00A485265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2241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FA2A-7404-4381-B8B9-D7153103D37D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EE0B-BE67-426C-BDFE-F00A485265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334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FA2A-7404-4381-B8B9-D7153103D37D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EE0B-BE67-426C-BDFE-F00A485265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8036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AFA2A-7404-4381-B8B9-D7153103D37D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CEE0B-BE67-426C-BDFE-F00A485265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344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slUaywn7h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be/url?sa=i&amp;rct=j&amp;q=&amp;esrc=s&amp;source=images&amp;cd=&amp;cad=rja&amp;uact=8&amp;ved=0ahUKEwj9hb-ltMfKAhVFPRoKHYZ7CvEQjRwIBw&amp;url=http://davincini.blogspot.com/2013_06_01_archive.html&amp;bvm=bv.112454388,d.d2s&amp;psig=AFQjCNGkYVEbUXBdtTdtdPhR8-QQrmsQNQ&amp;ust=1453895191397875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UlIGI3laGA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google.be/url?sa=i&amp;rct=j&amp;q=&amp;esrc=s&amp;source=images&amp;cd=&amp;cad=rja&amp;uact=8&amp;ved=0ahUKEwj-yZe9irjKAhXFvBoKHTArDEMQjRwIBw&amp;url=http://www.catchyourtalent.com/algemeen-verkoop/catchyourtalent-vs-sales-2-0&amp;psig=AFQjCNFyFaONmyyjpz4TjuoflgXOZUjmnA&amp;ust=1453368633061439" TargetMode="Externa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664" y="2822004"/>
            <a:ext cx="6327688" cy="355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/>
          <a:lstStyle/>
          <a:p>
            <a:r>
              <a:rPr lang="nl-BE" b="1" dirty="0" smtClean="0">
                <a:solidFill>
                  <a:schemeClr val="accent1">
                    <a:lumMod val="75000"/>
                  </a:schemeClr>
                </a:solidFill>
              </a:rPr>
              <a:t>Innovatie als oplossing?</a:t>
            </a:r>
            <a:endParaRPr lang="nl-BE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4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5064"/>
            <a:ext cx="460671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92500" lnSpcReduction="20000"/>
          </a:bodyPr>
          <a:lstStyle/>
          <a:p>
            <a:r>
              <a:rPr lang="nl-BE" dirty="0" smtClean="0"/>
              <a:t>Verwanten: TPS, TPM, CPI, BPM, TQM, WCM, QRM,…</a:t>
            </a:r>
          </a:p>
          <a:p>
            <a:r>
              <a:rPr lang="nl-BE" b="1" dirty="0" smtClean="0"/>
              <a:t>Met minder…</a:t>
            </a:r>
            <a:endParaRPr lang="nl-BE" dirty="0" smtClean="0"/>
          </a:p>
          <a:p>
            <a:pPr lvl="1"/>
            <a:r>
              <a:rPr lang="nl-BE" dirty="0" smtClean="0"/>
              <a:t>Minder menselijke inspanning</a:t>
            </a:r>
          </a:p>
          <a:p>
            <a:pPr lvl="1"/>
            <a:r>
              <a:rPr lang="nl-BE" dirty="0" smtClean="0"/>
              <a:t>Minder materiaal</a:t>
            </a:r>
          </a:p>
          <a:p>
            <a:pPr lvl="1"/>
            <a:r>
              <a:rPr lang="nl-BE" dirty="0" smtClean="0"/>
              <a:t>Minder energie en ruimte</a:t>
            </a:r>
          </a:p>
          <a:p>
            <a:pPr lvl="1"/>
            <a:r>
              <a:rPr lang="nl-BE" dirty="0" smtClean="0"/>
              <a:t>Minder tijd</a:t>
            </a:r>
          </a:p>
          <a:p>
            <a:r>
              <a:rPr lang="nl-BE" b="1" dirty="0" smtClean="0"/>
              <a:t>Meer bereiken</a:t>
            </a:r>
          </a:p>
          <a:p>
            <a:pPr lvl="1"/>
            <a:r>
              <a:rPr lang="nl-BE" dirty="0" smtClean="0"/>
              <a:t>Meer </a:t>
            </a:r>
            <a:r>
              <a:rPr lang="nl-BE" b="1" dirty="0" smtClean="0"/>
              <a:t>waarde voor klanten</a:t>
            </a:r>
            <a:endParaRPr lang="nl-BE" dirty="0" smtClean="0"/>
          </a:p>
          <a:p>
            <a:pPr lvl="1"/>
            <a:r>
              <a:rPr lang="nl-BE" dirty="0" smtClean="0"/>
              <a:t>Meer flexibiliteit van de onderneming</a:t>
            </a:r>
          </a:p>
          <a:p>
            <a:pPr lvl="1"/>
            <a:r>
              <a:rPr lang="nl-BE" dirty="0" smtClean="0"/>
              <a:t>Hogere productiviteit</a:t>
            </a:r>
          </a:p>
          <a:p>
            <a:pPr lvl="1"/>
            <a:r>
              <a:rPr lang="nl-BE" dirty="0" smtClean="0"/>
              <a:t>Meer kennis bij werknemers</a:t>
            </a:r>
          </a:p>
          <a:p>
            <a:pPr lvl="1"/>
            <a:r>
              <a:rPr lang="nl-BE" dirty="0" smtClean="0"/>
              <a:t>Meer succes op langere termijn</a:t>
            </a:r>
            <a:endParaRPr lang="nl-BE" dirty="0"/>
          </a:p>
          <a:p>
            <a:endParaRPr lang="nl-BE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BE" b="1" dirty="0" smtClean="0">
                <a:solidFill>
                  <a:schemeClr val="accent1">
                    <a:lumMod val="75000"/>
                  </a:schemeClr>
                </a:solidFill>
              </a:rPr>
              <a:t>Procesinnovatie: LEAN</a:t>
            </a:r>
            <a:endParaRPr lang="nl-BE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4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66693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3600" b="1" dirty="0" smtClean="0"/>
              <a:t>WEGWERKEN VAN VERSPILLING (</a:t>
            </a:r>
            <a:r>
              <a:rPr lang="nl-NL" sz="3600" b="1" dirty="0" err="1" smtClean="0"/>
              <a:t>muda</a:t>
            </a:r>
            <a:r>
              <a:rPr lang="nl-NL" sz="3600" b="1" dirty="0" smtClean="0"/>
              <a:t>)</a:t>
            </a:r>
          </a:p>
          <a:p>
            <a:pPr marL="0" indent="0">
              <a:buNone/>
            </a:pPr>
            <a:r>
              <a:rPr lang="nl-NL" dirty="0" smtClean="0"/>
              <a:t>	= zaken </a:t>
            </a:r>
            <a:r>
              <a:rPr lang="nl-NL" dirty="0"/>
              <a:t>die geen toegevoegde waarde </a:t>
            </a:r>
            <a:r>
              <a:rPr lang="nl-NL" dirty="0" smtClean="0"/>
              <a:t>leveren</a:t>
            </a:r>
            <a:endParaRPr lang="nl-NL" dirty="0"/>
          </a:p>
          <a:p>
            <a:pPr marL="1828800" lvl="3" indent="-514350">
              <a:buFont typeface="+mj-lt"/>
              <a:buAutoNum type="arabicPeriod"/>
            </a:pPr>
            <a:r>
              <a:rPr lang="nl-NL" sz="2600" dirty="0" smtClean="0"/>
              <a:t>Overproductie</a:t>
            </a:r>
          </a:p>
          <a:p>
            <a:pPr marL="1828800" lvl="3" indent="-514350">
              <a:buFont typeface="+mj-lt"/>
              <a:buAutoNum type="arabicPeriod"/>
            </a:pPr>
            <a:r>
              <a:rPr lang="nl-NL" sz="2600" dirty="0" smtClean="0"/>
              <a:t>Voorraden</a:t>
            </a:r>
          </a:p>
          <a:p>
            <a:pPr marL="1828800" lvl="3" indent="-514350">
              <a:buFont typeface="+mj-lt"/>
              <a:buAutoNum type="arabicPeriod"/>
            </a:pPr>
            <a:r>
              <a:rPr lang="nl-NL" sz="2600" dirty="0" smtClean="0"/>
              <a:t>Defecten</a:t>
            </a:r>
          </a:p>
          <a:p>
            <a:pPr marL="1828800" lvl="3" indent="-514350">
              <a:buFont typeface="+mj-lt"/>
              <a:buAutoNum type="arabicPeriod"/>
            </a:pPr>
            <a:r>
              <a:rPr lang="nl-NL" sz="2600" dirty="0" smtClean="0"/>
              <a:t>Transport</a:t>
            </a:r>
          </a:p>
          <a:p>
            <a:pPr marL="1828800" lvl="3" indent="-514350">
              <a:buFont typeface="+mj-lt"/>
              <a:buAutoNum type="arabicPeriod"/>
            </a:pPr>
            <a:r>
              <a:rPr lang="nl-NL" sz="2600" dirty="0" smtClean="0"/>
              <a:t>Beweging</a:t>
            </a:r>
          </a:p>
          <a:p>
            <a:pPr marL="1828800" lvl="3" indent="-514350">
              <a:buFont typeface="+mj-lt"/>
              <a:buAutoNum type="arabicPeriod"/>
            </a:pPr>
            <a:r>
              <a:rPr lang="nl-NL" sz="2600" dirty="0" smtClean="0"/>
              <a:t>Wachttijden</a:t>
            </a:r>
          </a:p>
          <a:p>
            <a:pPr marL="1828800" lvl="3" indent="-514350">
              <a:buFont typeface="+mj-lt"/>
              <a:buAutoNum type="arabicPeriod"/>
            </a:pPr>
            <a:r>
              <a:rPr lang="nl-NL" sz="2600" dirty="0" smtClean="0"/>
              <a:t>Gebrekkige procesinrichting</a:t>
            </a:r>
            <a:endParaRPr lang="nl-NL" sz="2600" dirty="0"/>
          </a:p>
          <a:p>
            <a:pPr marL="1828800" lvl="3" indent="-514350">
              <a:buFont typeface="+mj-lt"/>
              <a:buAutoNum type="arabicPeriod"/>
            </a:pPr>
            <a:r>
              <a:rPr lang="nl-NL" sz="2600" dirty="0"/>
              <a:t>Niet benut talent </a:t>
            </a:r>
            <a:r>
              <a:rPr lang="nl-NL" sz="2600" dirty="0" smtClean="0"/>
              <a:t>van personeel</a:t>
            </a:r>
            <a:r>
              <a:rPr lang="nl-NL" dirty="0" smtClean="0"/>
              <a:t> </a:t>
            </a:r>
          </a:p>
          <a:p>
            <a:pPr marL="0" indent="0">
              <a:buNone/>
            </a:pPr>
            <a:endParaRPr lang="nl-NL" sz="9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3600" b="1" dirty="0" smtClean="0"/>
              <a:t>WEGWERKEN VAN ONGELIJKHEDEN (</a:t>
            </a:r>
            <a:r>
              <a:rPr lang="nl-NL" sz="3600" b="1" dirty="0" err="1" smtClean="0"/>
              <a:t>mura</a:t>
            </a:r>
            <a:r>
              <a:rPr lang="nl-NL" sz="3600" b="1" dirty="0" smtClean="0"/>
              <a:t>)</a:t>
            </a:r>
          </a:p>
          <a:p>
            <a:pPr marL="0" indent="0">
              <a:buNone/>
            </a:pPr>
            <a:r>
              <a:rPr lang="nl-NL" dirty="0" smtClean="0"/>
              <a:t>	</a:t>
            </a:r>
            <a:r>
              <a:rPr lang="nl-NL" sz="2600" dirty="0" smtClean="0"/>
              <a:t>= schommelingen in tempo en volumes, pieken en dalen</a:t>
            </a:r>
            <a:endParaRPr lang="nl-NL" sz="1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NL" sz="3600" b="1" dirty="0" smtClean="0"/>
              <a:t>WEGWERKEN VAN OVERBELASTING (</a:t>
            </a:r>
            <a:r>
              <a:rPr lang="nl-NL" sz="3600" b="1" dirty="0" err="1" smtClean="0"/>
              <a:t>muri</a:t>
            </a:r>
            <a:r>
              <a:rPr lang="nl-NL" sz="3600" b="1" dirty="0" smtClean="0"/>
              <a:t>)</a:t>
            </a:r>
            <a:endParaRPr lang="nl-NL" sz="3600" b="1" dirty="0"/>
          </a:p>
          <a:p>
            <a:pPr marL="0" indent="0">
              <a:buNone/>
            </a:pPr>
            <a:r>
              <a:rPr lang="nl-NL" sz="2600" dirty="0" smtClean="0"/>
              <a:t>	= van machine- </a:t>
            </a:r>
            <a:r>
              <a:rPr lang="nl-NL" sz="2600" dirty="0"/>
              <a:t>of </a:t>
            </a:r>
            <a:r>
              <a:rPr lang="nl-NL" sz="2600" dirty="0" smtClean="0"/>
              <a:t>man-capaciteit</a:t>
            </a:r>
            <a:endParaRPr lang="nl-NL" sz="2600" dirty="0"/>
          </a:p>
          <a:p>
            <a:endParaRPr lang="nl-B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04864"/>
            <a:ext cx="2638645" cy="1484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48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3996575" cy="418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80" y="3573016"/>
            <a:ext cx="4103724" cy="339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3493751"/>
            <a:ext cx="5076056" cy="338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Afbeeldingsresultaat voor lean bo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566" y="-1"/>
            <a:ext cx="5057434" cy="336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40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6" t="24304" r="9151" b="10469"/>
          <a:stretch/>
        </p:blipFill>
        <p:spPr bwMode="auto">
          <a:xfrm>
            <a:off x="0" y="116632"/>
            <a:ext cx="9144000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24169"/>
            <a:ext cx="4427984" cy="293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28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nl-BE" b="1" dirty="0" smtClean="0">
                <a:solidFill>
                  <a:schemeClr val="bg1"/>
                </a:solidFill>
              </a:rPr>
              <a:t>Opdracht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2400" b="1" dirty="0" smtClean="0"/>
              <a:t>Groep 2: </a:t>
            </a:r>
            <a:r>
              <a:rPr lang="nl-BE" dirty="0" smtClean="0"/>
              <a:t>Wat kan werkgever er bij winnen?</a:t>
            </a:r>
          </a:p>
          <a:p>
            <a:pPr marL="0" indent="0">
              <a:buNone/>
            </a:pPr>
            <a:r>
              <a:rPr lang="nl-BE" sz="2400" b="1" dirty="0" smtClean="0"/>
              <a:t>Groep 3: </a:t>
            </a:r>
            <a:r>
              <a:rPr lang="nl-BE" dirty="0" smtClean="0"/>
              <a:t>Wat kunnen werknemers er bij winnen?</a:t>
            </a:r>
          </a:p>
          <a:p>
            <a:pPr marL="0" indent="0">
              <a:buNone/>
            </a:pPr>
            <a:r>
              <a:rPr lang="nl-BE" sz="2400" b="1" dirty="0" smtClean="0"/>
              <a:t>Groep 4: </a:t>
            </a:r>
            <a:r>
              <a:rPr lang="nl-BE" dirty="0" smtClean="0"/>
              <a:t>Wat kan werkgever er bij verliezen?</a:t>
            </a:r>
          </a:p>
          <a:p>
            <a:pPr marL="0" indent="0">
              <a:buNone/>
            </a:pPr>
            <a:r>
              <a:rPr lang="nl-BE" sz="2400" b="1" dirty="0" smtClean="0"/>
              <a:t>Groep 1: </a:t>
            </a:r>
            <a:r>
              <a:rPr lang="nl-BE" dirty="0" smtClean="0"/>
              <a:t>Wat kunnen werknemers er bij verliezen?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sz="2800" b="1" dirty="0" smtClean="0"/>
              <a:t>&gt;&gt;&gt; Minstens </a:t>
            </a:r>
            <a:r>
              <a:rPr lang="nl-BE" sz="2800" b="1" dirty="0"/>
              <a:t>5</a:t>
            </a:r>
            <a:r>
              <a:rPr lang="nl-BE" sz="2800" b="1" dirty="0" smtClean="0"/>
              <a:t> antwoorden per groep &lt;&lt;&lt; </a:t>
            </a:r>
            <a:endParaRPr lang="nl-BE" sz="2800" b="1" dirty="0"/>
          </a:p>
        </p:txBody>
      </p:sp>
    </p:spTree>
    <p:extLst>
      <p:ext uri="{BB962C8B-B14F-4D97-AF65-F5344CB8AC3E}">
        <p14:creationId xmlns:p14="http://schemas.microsoft.com/office/powerpoint/2010/main" val="243621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24" y="1916832"/>
            <a:ext cx="422282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784976" cy="1143000"/>
          </a:xfrm>
        </p:spPr>
        <p:txBody>
          <a:bodyPr>
            <a:normAutofit/>
          </a:bodyPr>
          <a:lstStyle/>
          <a:p>
            <a:pPr algn="l"/>
            <a:r>
              <a:rPr lang="nl-BE" sz="3600" b="1" dirty="0" smtClean="0">
                <a:solidFill>
                  <a:schemeClr val="accent1">
                    <a:lumMod val="75000"/>
                  </a:schemeClr>
                </a:solidFill>
              </a:rPr>
              <a:t>Iets anders doen </a:t>
            </a:r>
            <a:r>
              <a:rPr lang="nl-BE" sz="3600" dirty="0" smtClean="0">
                <a:solidFill>
                  <a:schemeClr val="accent1">
                    <a:lumMod val="75000"/>
                  </a:schemeClr>
                </a:solidFill>
              </a:rPr>
              <a:t>(nieuwe arbeidsorganisatie)</a:t>
            </a:r>
            <a:endParaRPr lang="nl-BE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980728"/>
            <a:ext cx="8435280" cy="57906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sz="2900" dirty="0" smtClean="0"/>
              <a:t>= Herindelen </a:t>
            </a:r>
            <a:r>
              <a:rPr lang="nl-BE" sz="2900" dirty="0"/>
              <a:t>van takenpakketten, functies, teams en/of afdelingen om als bedrijf beter in te kunnen spelen op veranderende markteisen. </a:t>
            </a:r>
          </a:p>
          <a:p>
            <a:pPr marL="0" indent="0">
              <a:buNone/>
            </a:pPr>
            <a:endParaRPr lang="nl-BE" sz="1100" dirty="0"/>
          </a:p>
          <a:p>
            <a:pPr marL="0" indent="0">
              <a:buNone/>
            </a:pPr>
            <a:r>
              <a:rPr lang="nl-BE" sz="2900" b="1" dirty="0"/>
              <a:t>Doel?</a:t>
            </a:r>
            <a:endParaRPr lang="nl-BE" sz="2900" dirty="0"/>
          </a:p>
          <a:p>
            <a:pPr>
              <a:buFontTx/>
              <a:buChar char="-"/>
            </a:pPr>
            <a:r>
              <a:rPr lang="nl-BE" sz="2900" dirty="0" smtClean="0"/>
              <a:t>Verhoging </a:t>
            </a:r>
            <a:r>
              <a:rPr lang="nl-BE" sz="2900" dirty="0"/>
              <a:t>van de </a:t>
            </a:r>
            <a:r>
              <a:rPr lang="nl-BE" sz="2900" dirty="0" smtClean="0"/>
              <a:t>bedrijfsresultaten</a:t>
            </a:r>
          </a:p>
          <a:p>
            <a:pPr>
              <a:buFontTx/>
              <a:buChar char="-"/>
            </a:pPr>
            <a:r>
              <a:rPr lang="nl-BE" sz="2900" dirty="0" smtClean="0"/>
              <a:t>Verbetering </a:t>
            </a:r>
            <a:r>
              <a:rPr lang="nl-BE" sz="2900" dirty="0"/>
              <a:t>kwaliteit en </a:t>
            </a:r>
            <a:r>
              <a:rPr lang="nl-BE" sz="2900" dirty="0" smtClean="0"/>
              <a:t>werkbaarheid </a:t>
            </a:r>
            <a:r>
              <a:rPr lang="nl-BE" sz="2900" dirty="0"/>
              <a:t>jobs</a:t>
            </a:r>
          </a:p>
          <a:p>
            <a:pPr marL="0" indent="0">
              <a:buNone/>
            </a:pPr>
            <a:endParaRPr lang="nl-BE" sz="1000" b="1" dirty="0" smtClean="0"/>
          </a:p>
          <a:p>
            <a:pPr marL="0" indent="0">
              <a:buNone/>
            </a:pPr>
            <a:r>
              <a:rPr lang="nl-BE" sz="2900" b="1" dirty="0" smtClean="0"/>
              <a:t>Waarom?</a:t>
            </a:r>
          </a:p>
          <a:p>
            <a:pPr>
              <a:buFont typeface="Arial" charset="0"/>
              <a:buChar char="•"/>
            </a:pPr>
            <a:r>
              <a:rPr lang="nl-BE" sz="2900" dirty="0" smtClean="0"/>
              <a:t>Complexiteit van markt- en klanteisen</a:t>
            </a:r>
          </a:p>
          <a:p>
            <a:pPr>
              <a:buFont typeface="Arial" charset="0"/>
              <a:buChar char="•"/>
            </a:pPr>
            <a:r>
              <a:rPr lang="nl-BE" sz="2900" dirty="0" smtClean="0"/>
              <a:t>Concurrentiepositie</a:t>
            </a:r>
          </a:p>
          <a:p>
            <a:pPr>
              <a:buFont typeface="Arial" charset="0"/>
              <a:buChar char="•"/>
            </a:pPr>
            <a:r>
              <a:rPr lang="nl-BE" sz="2900" dirty="0" smtClean="0"/>
              <a:t>Kwesties </a:t>
            </a:r>
            <a:r>
              <a:rPr lang="nl-BE" sz="2900" dirty="0" err="1" smtClean="0"/>
              <a:t>ivm</a:t>
            </a:r>
            <a:r>
              <a:rPr lang="nl-BE" sz="2900" dirty="0" smtClean="0"/>
              <a:t> vergrijzing en werkbaar werk</a:t>
            </a:r>
          </a:p>
          <a:p>
            <a:pPr>
              <a:buFont typeface="Arial" charset="0"/>
              <a:buChar char="•"/>
            </a:pPr>
            <a:r>
              <a:rPr lang="nl-BE" sz="2900" dirty="0" smtClean="0"/>
              <a:t>…</a:t>
            </a:r>
            <a:endParaRPr lang="nl-BE" sz="2600" dirty="0"/>
          </a:p>
        </p:txBody>
      </p:sp>
    </p:spTree>
    <p:extLst>
      <p:ext uri="{BB962C8B-B14F-4D97-AF65-F5344CB8AC3E}">
        <p14:creationId xmlns:p14="http://schemas.microsoft.com/office/powerpoint/2010/main" val="35720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113" y="25082"/>
            <a:ext cx="4659774" cy="680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60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landerssynergy.be/UPLOADS/IMGS/karas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65538"/>
            <a:ext cx="8136904" cy="610267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chemeClr val="accent5">
                    <a:lumMod val="50000"/>
                  </a:schemeClr>
                </a:solidFill>
              </a:rPr>
              <a:t>Achterliggend…</a:t>
            </a:r>
            <a:endParaRPr lang="nl-BE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724128" y="623731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(JDC-model, </a:t>
            </a:r>
            <a:r>
              <a:rPr lang="nl-BE" dirty="0" err="1" smtClean="0"/>
              <a:t>Karasek</a:t>
            </a:r>
            <a:r>
              <a:rPr lang="nl-BE" dirty="0" smtClean="0"/>
              <a:t>, 1979)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6772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luvata.com/Global/About%20Luvata/organisation%20chart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733" y="980728"/>
            <a:ext cx="9296418" cy="563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b="1" dirty="0" smtClean="0"/>
              <a:t>ARBEIDSORGANISATIE?!</a:t>
            </a:r>
            <a:endParaRPr lang="nl-BE" b="1" dirty="0"/>
          </a:p>
        </p:txBody>
      </p:sp>
      <p:pic>
        <p:nvPicPr>
          <p:cNvPr id="1034" name="Picture 10" descr="http://us.cdn2.123rf.com/168nwm/gnurf/gnurf1106/gnurf110600003/9926108-confused-cartoon-man-krabt-zijn-hoofd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43252"/>
            <a:ext cx="2232248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30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b="1" dirty="0" smtClean="0"/>
              <a:t>ARBEIDSORGANISATIE?!</a:t>
            </a:r>
            <a:endParaRPr lang="nl-BE" b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nl-BE" dirty="0" smtClean="0"/>
              <a:t>= Wijze waarop al het werk is opgesplitst in verschillende taken </a:t>
            </a:r>
            <a:r>
              <a:rPr lang="nl-BE" sz="2400" i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nl-BE" sz="2400" i="1" dirty="0" err="1" smtClean="0">
                <a:solidFill>
                  <a:schemeClr val="bg1">
                    <a:lumMod val="50000"/>
                  </a:schemeClr>
                </a:solidFill>
              </a:rPr>
              <a:t>ifv</a:t>
            </a:r>
            <a:r>
              <a:rPr lang="nl-BE" sz="2400" i="1" dirty="0" smtClean="0">
                <a:solidFill>
                  <a:schemeClr val="bg1">
                    <a:lumMod val="50000"/>
                  </a:schemeClr>
                </a:solidFill>
              </a:rPr>
              <a:t> realisatie kernopdracht)</a:t>
            </a:r>
            <a:r>
              <a:rPr lang="nl-BE" dirty="0" smtClean="0"/>
              <a:t> </a:t>
            </a:r>
          </a:p>
          <a:p>
            <a:pPr lvl="1">
              <a:buFontTx/>
              <a:buChar char="-"/>
            </a:pPr>
            <a:r>
              <a:rPr lang="nl-BE" dirty="0" smtClean="0"/>
              <a:t>Opsplitsing tussen mens en machine?</a:t>
            </a:r>
          </a:p>
          <a:p>
            <a:pPr lvl="1">
              <a:buFontTx/>
              <a:buChar char="-"/>
            </a:pPr>
            <a:r>
              <a:rPr lang="nl-BE" dirty="0" smtClean="0"/>
              <a:t>Afdelingen? Hiërarchie? Functies?</a:t>
            </a:r>
          </a:p>
          <a:p>
            <a:pPr lvl="2">
              <a:buFontTx/>
              <a:buChar char="-"/>
            </a:pPr>
            <a:r>
              <a:rPr lang="nl-BE" dirty="0" smtClean="0"/>
              <a:t>Wie denkt na? Wie voert uit? Wie controleert? Wie plant? Wie geeft leiding? Wie rapporteert? Wie lost problemen op? Wie beslist? Wie communiceert met externen,…? </a:t>
            </a:r>
          </a:p>
          <a:p>
            <a:pPr lvl="1">
              <a:buFontTx/>
              <a:buChar char="-"/>
            </a:pPr>
            <a:r>
              <a:rPr lang="nl-BE" dirty="0" smtClean="0"/>
              <a:t>En hoe verloopt dit alles? Regels? Gewoontes? Afspraken? Procedures?  </a:t>
            </a:r>
          </a:p>
          <a:p>
            <a:pPr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6730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050" name="Picture 2" descr="http://2.bp.blogspot.com/-q_wFsAp89Cs/UbjgkL8Va6I/AAAAAAAAN9w/LUmKcR8mEFk/s1600/Cartoon-Nik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84784"/>
            <a:ext cx="8744157" cy="46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BE" b="1" dirty="0" smtClean="0">
                <a:solidFill>
                  <a:schemeClr val="accent1">
                    <a:lumMod val="75000"/>
                  </a:schemeClr>
                </a:solidFill>
              </a:rPr>
              <a:t>Iets nieuw maken </a:t>
            </a:r>
            <a:r>
              <a:rPr lang="nl-BE" dirty="0" smtClean="0">
                <a:solidFill>
                  <a:schemeClr val="accent1">
                    <a:lumMod val="75000"/>
                  </a:schemeClr>
                </a:solidFill>
              </a:rPr>
              <a:t>(productinnovatie)</a:t>
            </a:r>
            <a:endParaRPr lang="nl-BE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10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upload.wikimedia.org/wikipedia/commons/thumb/9/90/Frederick_Winslow_Taylor_crop.jpg/200px-Frederick_Winslow_Taylor_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248472" cy="635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646301" y="2087101"/>
            <a:ext cx="44976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/>
              <a:t>Grondlegger van de </a:t>
            </a:r>
          </a:p>
          <a:p>
            <a:pPr algn="ctr"/>
            <a:r>
              <a:rPr lang="nl-BE" sz="3200" dirty="0" smtClean="0"/>
              <a:t>klassieke arbeidsorganisatie:</a:t>
            </a:r>
          </a:p>
          <a:p>
            <a:pPr algn="ctr"/>
            <a:endParaRPr lang="nl-BE" sz="3200" dirty="0" smtClean="0"/>
          </a:p>
          <a:p>
            <a:pPr algn="ctr"/>
            <a:r>
              <a:rPr lang="nl-BE" sz="3200" dirty="0" smtClean="0"/>
              <a:t>Frederick W. Taylor</a:t>
            </a:r>
          </a:p>
        </p:txBody>
      </p:sp>
    </p:spTree>
    <p:extLst>
      <p:ext uri="{BB962C8B-B14F-4D97-AF65-F5344CB8AC3E}">
        <p14:creationId xmlns:p14="http://schemas.microsoft.com/office/powerpoint/2010/main" val="351204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51520" y="428179"/>
            <a:ext cx="86409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latin typeface="Narkisim" pitchFamily="34" charset="-79"/>
                <a:cs typeface="Narkisim" pitchFamily="34" charset="-79"/>
              </a:rPr>
              <a:t>“Men </a:t>
            </a:r>
            <a:r>
              <a:rPr lang="nl-BE" sz="3200" dirty="0">
                <a:latin typeface="Narkisim" pitchFamily="34" charset="-79"/>
                <a:cs typeface="Narkisim" pitchFamily="34" charset="-79"/>
              </a:rPr>
              <a:t>werkte in groepjes van 3 à 7 mensen. </a:t>
            </a:r>
            <a:r>
              <a:rPr lang="nl-BE" sz="3200" dirty="0" smtClean="0">
                <a:latin typeface="Narkisim" pitchFamily="34" charset="-79"/>
                <a:cs typeface="Narkisim" pitchFamily="34" charset="-79"/>
              </a:rPr>
              <a:t>Elke groep had </a:t>
            </a:r>
            <a:r>
              <a:rPr lang="nl-BE" sz="3200" b="1" dirty="0">
                <a:latin typeface="Narkisim" pitchFamily="34" charset="-79"/>
                <a:cs typeface="Narkisim" pitchFamily="34" charset="-79"/>
              </a:rPr>
              <a:t>volledige verantwoordelijkheid </a:t>
            </a:r>
            <a:r>
              <a:rPr lang="nl-BE" sz="3200" dirty="0">
                <a:latin typeface="Narkisim" pitchFamily="34" charset="-79"/>
                <a:cs typeface="Narkisim" pitchFamily="34" charset="-79"/>
              </a:rPr>
              <a:t>voor alle aspecten van de kolenwinning. De </a:t>
            </a:r>
            <a:r>
              <a:rPr lang="nl-BE" sz="3200" b="1" dirty="0">
                <a:latin typeface="Narkisim" pitchFamily="34" charset="-79"/>
                <a:cs typeface="Narkisim" pitchFamily="34" charset="-79"/>
              </a:rPr>
              <a:t>groepsleden werden door de groep zelf geselecteerd </a:t>
            </a:r>
            <a:r>
              <a:rPr lang="nl-BE" sz="3200" dirty="0">
                <a:latin typeface="Narkisim" pitchFamily="34" charset="-79"/>
                <a:cs typeface="Narkisim" pitchFamily="34" charset="-79"/>
              </a:rPr>
              <a:t>en aangenomen. Het </a:t>
            </a:r>
            <a:r>
              <a:rPr lang="nl-BE" sz="3200" b="1" dirty="0">
                <a:latin typeface="Narkisim" pitchFamily="34" charset="-79"/>
                <a:cs typeface="Narkisim" pitchFamily="34" charset="-79"/>
              </a:rPr>
              <a:t>leiderschap werd onderling geregeld</a:t>
            </a:r>
            <a:r>
              <a:rPr lang="nl-BE" sz="3200" dirty="0">
                <a:latin typeface="Narkisim" pitchFamily="34" charset="-79"/>
                <a:cs typeface="Narkisim" pitchFamily="34" charset="-79"/>
              </a:rPr>
              <a:t>. Men sloot eigen contracten af met de bovengrondse organisatie. Elke groep kon in feite op elk moment beginnen of stoppen op het kolenfront. Men kon dus </a:t>
            </a:r>
            <a:r>
              <a:rPr lang="nl-BE" sz="3200" b="1" dirty="0">
                <a:latin typeface="Narkisim" pitchFamily="34" charset="-79"/>
                <a:cs typeface="Narkisim" pitchFamily="34" charset="-79"/>
              </a:rPr>
              <a:t>zelf</a:t>
            </a:r>
            <a:r>
              <a:rPr lang="nl-BE" sz="3200" dirty="0">
                <a:latin typeface="Narkisim" pitchFamily="34" charset="-79"/>
                <a:cs typeface="Narkisim" pitchFamily="34" charset="-79"/>
              </a:rPr>
              <a:t> zijn </a:t>
            </a:r>
            <a:r>
              <a:rPr lang="nl-BE" sz="3200" b="1" dirty="0">
                <a:latin typeface="Narkisim" pitchFamily="34" charset="-79"/>
                <a:cs typeface="Narkisim" pitchFamily="34" charset="-79"/>
              </a:rPr>
              <a:t>werktijden en kwantitatieve doelen bepalen</a:t>
            </a:r>
            <a:r>
              <a:rPr lang="nl-BE" sz="3200" dirty="0">
                <a:latin typeface="Narkisim" pitchFamily="34" charset="-79"/>
                <a:cs typeface="Narkisim" pitchFamily="34" charset="-79"/>
              </a:rPr>
              <a:t>. Een volleerd mijnwerker was veelzijdig, ambachtelijk geschoold en ontleende daaraan </a:t>
            </a:r>
            <a:r>
              <a:rPr lang="nl-BE" sz="3200" b="1" dirty="0">
                <a:latin typeface="Narkisim" pitchFamily="34" charset="-79"/>
                <a:cs typeface="Narkisim" pitchFamily="34" charset="-79"/>
              </a:rPr>
              <a:t>een aanzienlijke beroepstrots</a:t>
            </a:r>
            <a:r>
              <a:rPr lang="nl-BE" sz="3200" dirty="0" smtClean="0">
                <a:latin typeface="Narkisim" pitchFamily="34" charset="-79"/>
                <a:cs typeface="Narkisim" pitchFamily="34" charset="-79"/>
              </a:rPr>
              <a:t>.”</a:t>
            </a:r>
            <a:endParaRPr lang="nl-BE" sz="3200" dirty="0">
              <a:latin typeface="Narkisim" pitchFamily="34" charset="-79"/>
              <a:cs typeface="Narkisim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6948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BE" b="1" dirty="0" smtClean="0"/>
              <a:t>BASISPRINCIPE TAYLOR</a:t>
            </a:r>
            <a:endParaRPr lang="nl-BE" b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3275856" y="1600200"/>
            <a:ext cx="58681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smtClean="0"/>
              <a:t>Door </a:t>
            </a:r>
            <a:r>
              <a:rPr lang="nl-BE" b="1" dirty="0" smtClean="0"/>
              <a:t>nauwkeurige analyse </a:t>
            </a:r>
            <a:r>
              <a:rPr lang="nl-BE" dirty="0" smtClean="0"/>
              <a:t>en verregaande </a:t>
            </a:r>
            <a:r>
              <a:rPr lang="nl-BE" b="1" dirty="0" smtClean="0"/>
              <a:t>opsplitsing van arbeid</a:t>
            </a:r>
            <a:r>
              <a:rPr lang="nl-BE" dirty="0" smtClean="0"/>
              <a:t>…</a:t>
            </a:r>
            <a:r>
              <a:rPr lang="nl-BE" b="1" dirty="0" smtClean="0"/>
              <a:t> </a:t>
            </a:r>
          </a:p>
          <a:p>
            <a:pPr marL="0" indent="0">
              <a:buNone/>
            </a:pPr>
            <a:r>
              <a:rPr lang="nl-BE" dirty="0" smtClean="0"/>
              <a:t>moet het </a:t>
            </a:r>
            <a:r>
              <a:rPr lang="nl-BE" b="1" dirty="0" smtClean="0"/>
              <a:t>management</a:t>
            </a:r>
            <a:r>
              <a:rPr lang="nl-BE" dirty="0" smtClean="0"/>
              <a:t> </a:t>
            </a:r>
            <a:r>
              <a:rPr lang="nl-BE" b="1" dirty="0" smtClean="0"/>
              <a:t>maximale controle </a:t>
            </a:r>
            <a:r>
              <a:rPr lang="nl-BE" dirty="0" smtClean="0"/>
              <a:t>verwerven…</a:t>
            </a:r>
          </a:p>
          <a:p>
            <a:pPr marL="0" indent="0">
              <a:buNone/>
            </a:pPr>
            <a:r>
              <a:rPr lang="nl-BE" b="1" dirty="0" smtClean="0"/>
              <a:t>over elke stap in het arbeidsproces</a:t>
            </a:r>
            <a:r>
              <a:rPr lang="nl-BE" dirty="0" smtClean="0"/>
              <a:t>, inclusief de manier van werken. </a:t>
            </a:r>
          </a:p>
        </p:txBody>
      </p:sp>
      <p:pic>
        <p:nvPicPr>
          <p:cNvPr id="3074" name="Picture 2" descr="http://jbmm.nl/wp-content/uploads/2012/08/marketing-analy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7" y="1844824"/>
            <a:ext cx="3244439" cy="33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466" y="188640"/>
            <a:ext cx="9592929" cy="648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30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s.asme.org/MEMagazine/Articles/2005/March/246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460851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t1.gstatic.com/images?q=tbn:ANd9GcSBN6DnEiysAea14igBtG2p0KrTjBZCIWleHpn1YF_xPIe4HdJDS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23" y="3284984"/>
            <a:ext cx="411474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4.bp.blogspot.com/_pLhctJYrt6k/S-rGMWz6crI/AAAAAAAAACg/30KNOZxAfZU/s1600/womenwar_work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2197" r="14711"/>
          <a:stretch/>
        </p:blipFill>
        <p:spPr bwMode="auto">
          <a:xfrm>
            <a:off x="4335366" y="404664"/>
            <a:ext cx="46800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35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30043" y="3417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BE" b="1" dirty="0" smtClean="0"/>
              <a:t>TAYLOR </a:t>
            </a:r>
            <a:r>
              <a:rPr lang="nl-BE" b="1" smtClean="0"/>
              <a:t>ANNO 2016</a:t>
            </a:r>
            <a:endParaRPr lang="nl-BE" b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2627784" y="1600201"/>
            <a:ext cx="6408712" cy="4565103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914400" lvl="1" indent="-514350">
              <a:buAutoNum type="arabicPeriod"/>
            </a:pPr>
            <a:r>
              <a:rPr lang="nl-BE" sz="3200" dirty="0" smtClean="0"/>
              <a:t>Vakkennis v werknemers ontnomen: </a:t>
            </a:r>
            <a:r>
              <a:rPr lang="nl-BE" sz="3200" b="1" dirty="0" smtClean="0"/>
              <a:t>regels, voorschriften en procedures</a:t>
            </a:r>
          </a:p>
          <a:p>
            <a:pPr marL="914400" lvl="1" indent="-514350">
              <a:buAutoNum type="arabicPeriod"/>
            </a:pPr>
            <a:r>
              <a:rPr lang="nl-BE" sz="3200" dirty="0" smtClean="0"/>
              <a:t>Splitsing tussen denken en doen: </a:t>
            </a:r>
            <a:r>
              <a:rPr lang="nl-BE" sz="3200" b="1" dirty="0" smtClean="0"/>
              <a:t>denkwerk volledig in handen v management</a:t>
            </a:r>
          </a:p>
          <a:p>
            <a:pPr marL="914400" lvl="1" indent="-514350">
              <a:buAutoNum type="arabicPeriod"/>
            </a:pPr>
            <a:r>
              <a:rPr lang="nl-BE" sz="3200" dirty="0" smtClean="0"/>
              <a:t>Systematische berekening en </a:t>
            </a:r>
            <a:r>
              <a:rPr lang="nl-BE" sz="3200" b="1" dirty="0" smtClean="0"/>
              <a:t>planning v alle elementen van het arbeidsproces</a:t>
            </a:r>
          </a:p>
          <a:p>
            <a:pPr marL="914400" lvl="1" indent="-514350">
              <a:buNone/>
            </a:pPr>
            <a:endParaRPr lang="nl-BE" sz="500" dirty="0" smtClean="0"/>
          </a:p>
          <a:p>
            <a:pPr marL="514350" indent="-514350">
              <a:buNone/>
            </a:pPr>
            <a:endParaRPr lang="nl-B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" t="9545" r="2101" b="8482"/>
          <a:stretch/>
        </p:blipFill>
        <p:spPr bwMode="auto">
          <a:xfrm>
            <a:off x="107504" y="1700808"/>
            <a:ext cx="2800807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33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41168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426170"/>
          </a:xfrm>
          <a:solidFill>
            <a:srgbClr val="FFC000"/>
          </a:solidFill>
          <a:ln w="254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nl-BE" sz="4000" b="1" dirty="0" smtClean="0"/>
              <a:t/>
            </a:r>
            <a:br>
              <a:rPr lang="nl-BE" sz="4000" b="1" dirty="0" smtClean="0"/>
            </a:br>
            <a:r>
              <a:rPr lang="nl-BE" sz="4000" b="1" dirty="0" smtClean="0"/>
              <a:t>Van </a:t>
            </a:r>
            <a:r>
              <a:rPr lang="nl-BE" sz="4000" b="1" dirty="0"/>
              <a:t>complexe organisaties met simpele jobs </a:t>
            </a:r>
            <a:r>
              <a:rPr lang="nl-BE" sz="4000" b="1" dirty="0" smtClean="0"/>
              <a:t/>
            </a:r>
            <a:br>
              <a:rPr lang="nl-BE" sz="4000" b="1" dirty="0" smtClean="0"/>
            </a:br>
            <a:r>
              <a:rPr lang="nl-BE" sz="4000" b="1" dirty="0" smtClean="0"/>
              <a:t>naar </a:t>
            </a:r>
            <a:r>
              <a:rPr lang="nl-BE" sz="4000" b="1" dirty="0"/>
              <a:t>simpele organisaties met complexe jobs</a:t>
            </a:r>
            <a:r>
              <a:rPr lang="nl-BE" b="1" dirty="0"/>
              <a:t/>
            </a:r>
            <a:br>
              <a:rPr lang="nl-BE" b="1" dirty="0"/>
            </a:br>
            <a:endParaRPr lang="nl-BE" b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313296" y="1988840"/>
            <a:ext cx="8568952" cy="3777283"/>
          </a:xfrm>
        </p:spPr>
        <p:txBody>
          <a:bodyPr>
            <a:normAutofit/>
          </a:bodyPr>
          <a:lstStyle/>
          <a:p>
            <a:r>
              <a:rPr lang="nl-BE" dirty="0" smtClean="0"/>
              <a:t>Meer </a:t>
            </a:r>
            <a:r>
              <a:rPr lang="nl-BE" b="1" dirty="0" smtClean="0"/>
              <a:t>regelcapaciteit voor werknemers</a:t>
            </a:r>
          </a:p>
          <a:p>
            <a:pPr lvl="1"/>
            <a:r>
              <a:rPr lang="nl-BE" sz="2400" dirty="0" smtClean="0"/>
              <a:t>Denken + doen</a:t>
            </a:r>
          </a:p>
          <a:p>
            <a:pPr lvl="1"/>
            <a:r>
              <a:rPr lang="nl-BE" sz="2400" dirty="0" smtClean="0"/>
              <a:t>Zelfsturing, zelfregulering, </a:t>
            </a:r>
            <a:r>
              <a:rPr lang="nl-BE" sz="2400" dirty="0" err="1" smtClean="0"/>
              <a:t>zelforganiseren</a:t>
            </a:r>
            <a:r>
              <a:rPr lang="nl-BE" sz="2400" dirty="0" smtClean="0"/>
              <a:t>, autonoom,…</a:t>
            </a:r>
            <a:endParaRPr lang="nl-BE" sz="2400" dirty="0"/>
          </a:p>
          <a:p>
            <a:r>
              <a:rPr lang="nl-BE" b="1" dirty="0" smtClean="0"/>
              <a:t>Zinvol takenpakket</a:t>
            </a:r>
            <a:r>
              <a:rPr lang="nl-BE" dirty="0" smtClean="0"/>
              <a:t> </a:t>
            </a:r>
            <a:r>
              <a:rPr lang="nl-BE" dirty="0" err="1" smtClean="0"/>
              <a:t>ipv</a:t>
            </a:r>
            <a:r>
              <a:rPr lang="nl-BE" dirty="0" smtClean="0"/>
              <a:t> maximale opsplitsing</a:t>
            </a:r>
          </a:p>
          <a:p>
            <a:r>
              <a:rPr lang="nl-BE" b="1" dirty="0"/>
              <a:t>T</a:t>
            </a:r>
            <a:r>
              <a:rPr lang="nl-BE" b="1" dirty="0" smtClean="0"/>
              <a:t>eamwerk</a:t>
            </a:r>
            <a:r>
              <a:rPr lang="nl-BE" dirty="0" smtClean="0"/>
              <a:t> </a:t>
            </a:r>
            <a:r>
              <a:rPr lang="nl-BE" dirty="0"/>
              <a:t>als fundamentele </a:t>
            </a:r>
            <a:r>
              <a:rPr lang="nl-BE" dirty="0" smtClean="0"/>
              <a:t>bouwsteen: zelfsturende of autonome teams </a:t>
            </a:r>
            <a:endParaRPr lang="nl-BE" dirty="0"/>
          </a:p>
          <a:p>
            <a:pPr marL="457200" lvl="1" indent="0">
              <a:buNone/>
            </a:pPr>
            <a:endParaRPr lang="nl-BE" b="1" dirty="0" smtClean="0"/>
          </a:p>
          <a:p>
            <a:pPr lvl="1"/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118910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3"/>
          <p:cNvSpPr txBox="1">
            <a:spLocks/>
          </p:cNvSpPr>
          <p:nvPr/>
        </p:nvSpPr>
        <p:spPr>
          <a:xfrm>
            <a:off x="323528" y="332656"/>
            <a:ext cx="8640960" cy="61926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sz="3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Een zelfsturend team?!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BE" sz="1100" dirty="0" smtClean="0">
              <a:latin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BE" dirty="0" smtClean="0">
                <a:latin typeface="Calibri" panose="020F0502020204030204" pitchFamily="34" charset="0"/>
              </a:rPr>
              <a:t>… een groep werknemers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BE" dirty="0" smtClean="0">
                <a:latin typeface="Calibri" panose="020F0502020204030204" pitchFamily="34" charset="0"/>
              </a:rPr>
              <a:t>… in vast verband en met constante samenstelling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BE" dirty="0" smtClean="0">
                <a:latin typeface="Calibri" panose="020F0502020204030204" pitchFamily="34" charset="0"/>
              </a:rPr>
              <a:t>… met breed inzetbare teamleden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BE" dirty="0" smtClean="0">
                <a:latin typeface="Calibri" panose="020F0502020204030204" pitchFamily="34" charset="0"/>
              </a:rPr>
              <a:t>… die verantwoordelijk zijn voor het </a:t>
            </a:r>
            <a:r>
              <a:rPr lang="nl-BE" b="1" dirty="0" smtClean="0">
                <a:latin typeface="Calibri" panose="020F0502020204030204" pitchFamily="34" charset="0"/>
              </a:rPr>
              <a:t>uitvoeren,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BE" b="1" dirty="0" smtClean="0">
                <a:latin typeface="Calibri" panose="020F0502020204030204" pitchFamily="34" charset="0"/>
              </a:rPr>
              <a:t>    regelen, evalueren, analyseren en verbeteren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BE" dirty="0" smtClean="0">
                <a:latin typeface="Calibri" panose="020F0502020204030204" pitchFamily="34" charset="0"/>
              </a:rPr>
              <a:t>    van een duidelijk afgeronde taak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BE" dirty="0" smtClean="0">
                <a:latin typeface="Calibri" panose="020F0502020204030204" pitchFamily="34" charset="0"/>
              </a:rPr>
              <a:t>… en hiervoor de nodige </a:t>
            </a:r>
            <a:r>
              <a:rPr lang="nl-BE" b="1" dirty="0" smtClean="0">
                <a:latin typeface="Calibri" panose="020F0502020204030204" pitchFamily="34" charset="0"/>
              </a:rPr>
              <a:t>middelen ter beschikking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BE" dirty="0" smtClean="0">
                <a:latin typeface="Calibri" panose="020F0502020204030204" pitchFamily="34" charset="0"/>
              </a:rPr>
              <a:t>    hebben</a:t>
            </a:r>
          </a:p>
          <a:p>
            <a:endParaRPr lang="nl-BE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174320"/>
            <a:ext cx="4032448" cy="163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67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427" y="2276872"/>
            <a:ext cx="422282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784976" cy="1143000"/>
          </a:xfrm>
        </p:spPr>
        <p:txBody>
          <a:bodyPr>
            <a:normAutofit/>
          </a:bodyPr>
          <a:lstStyle/>
          <a:p>
            <a:pPr algn="l"/>
            <a:r>
              <a:rPr lang="nl-BE" sz="3600" b="1" dirty="0" smtClean="0">
                <a:solidFill>
                  <a:schemeClr val="accent1">
                    <a:lumMod val="75000"/>
                  </a:schemeClr>
                </a:solidFill>
              </a:rPr>
              <a:t>Iets </a:t>
            </a:r>
            <a:r>
              <a:rPr lang="nl-BE" sz="3600" b="1" dirty="0" smtClean="0">
                <a:solidFill>
                  <a:schemeClr val="accent1">
                    <a:lumMod val="75000"/>
                  </a:schemeClr>
                </a:solidFill>
              </a:rPr>
              <a:t>anders </a:t>
            </a:r>
            <a:r>
              <a:rPr lang="nl-BE" sz="3600" b="1" dirty="0" smtClean="0">
                <a:solidFill>
                  <a:schemeClr val="accent1">
                    <a:lumMod val="75000"/>
                  </a:schemeClr>
                </a:solidFill>
              </a:rPr>
              <a:t>doen: </a:t>
            </a:r>
            <a:r>
              <a:rPr lang="nl-BE" sz="3600" dirty="0" smtClean="0">
                <a:solidFill>
                  <a:schemeClr val="accent1">
                    <a:lumMod val="75000"/>
                  </a:schemeClr>
                </a:solidFill>
              </a:rPr>
              <a:t>nieuwe arbeidsorganisatie</a:t>
            </a:r>
            <a:endParaRPr lang="nl-BE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980728"/>
            <a:ext cx="8435280" cy="5790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900" b="1" dirty="0" smtClean="0"/>
              <a:t>Hoe?</a:t>
            </a:r>
          </a:p>
          <a:p>
            <a:pPr>
              <a:buFont typeface="Arial" charset="0"/>
              <a:buChar char="•"/>
            </a:pPr>
            <a:r>
              <a:rPr lang="nl-BE" sz="2600" dirty="0" smtClean="0"/>
              <a:t>Meer bevoegdheden en autonomie voor werknemers</a:t>
            </a:r>
          </a:p>
          <a:p>
            <a:pPr lvl="1">
              <a:buFontTx/>
              <a:buChar char="-"/>
            </a:pPr>
            <a:r>
              <a:rPr lang="nl-BE" sz="2200" dirty="0" smtClean="0"/>
              <a:t>sterrollen, overlegmomenten,…</a:t>
            </a:r>
          </a:p>
          <a:p>
            <a:pPr lvl="1">
              <a:buFontTx/>
              <a:buChar char="-"/>
            </a:pPr>
            <a:r>
              <a:rPr lang="nl-BE" sz="2200" dirty="0" err="1" smtClean="0"/>
              <a:t>bvb</a:t>
            </a:r>
            <a:r>
              <a:rPr lang="nl-BE" sz="2200" dirty="0" smtClean="0"/>
              <a:t>. onderhoud, kwaliteit, planning, uurroosters,…</a:t>
            </a:r>
          </a:p>
          <a:p>
            <a:pPr>
              <a:buFont typeface="Arial" charset="0"/>
              <a:buChar char="•"/>
            </a:pPr>
            <a:r>
              <a:rPr lang="nl-BE" sz="2600" dirty="0" smtClean="0"/>
              <a:t> Teamwerk organiseren en omkaderen</a:t>
            </a:r>
          </a:p>
          <a:p>
            <a:pPr lvl="1">
              <a:buFontTx/>
              <a:buChar char="-"/>
            </a:pPr>
            <a:r>
              <a:rPr lang="nl-BE" sz="2200" dirty="0" err="1" smtClean="0"/>
              <a:t>oa</a:t>
            </a:r>
            <a:r>
              <a:rPr lang="nl-BE" sz="2200" dirty="0" smtClean="0"/>
              <a:t>. ‘coachend’ leiderschap,…</a:t>
            </a:r>
          </a:p>
          <a:p>
            <a:pPr>
              <a:buFont typeface="Arial" charset="0"/>
              <a:buChar char="•"/>
            </a:pPr>
            <a:r>
              <a:rPr lang="nl-BE" sz="2600" dirty="0" smtClean="0"/>
              <a:t>Organiseren van opleiding </a:t>
            </a:r>
            <a:r>
              <a:rPr lang="nl-BE" sz="2600" dirty="0" err="1" smtClean="0"/>
              <a:t>ifv</a:t>
            </a:r>
            <a:r>
              <a:rPr lang="nl-BE" sz="2600" dirty="0" smtClean="0"/>
              <a:t> omscholing</a:t>
            </a:r>
          </a:p>
          <a:p>
            <a:pPr lvl="1">
              <a:buFontTx/>
              <a:buChar char="-"/>
            </a:pPr>
            <a:r>
              <a:rPr lang="nl-BE" sz="2200" dirty="0" smtClean="0"/>
              <a:t>Brede inzetbaarheid, polyvalentie,...</a:t>
            </a:r>
          </a:p>
          <a:p>
            <a:pPr>
              <a:buFont typeface="Arial" charset="0"/>
              <a:buChar char="•"/>
            </a:pPr>
            <a:r>
              <a:rPr lang="nl-BE" sz="2600" dirty="0" smtClean="0"/>
              <a:t>Ontwikkelen van een cultuur van ‘</a:t>
            </a:r>
            <a:r>
              <a:rPr lang="nl-BE" sz="2600" dirty="0" err="1" smtClean="0"/>
              <a:t>continuous</a:t>
            </a:r>
            <a:r>
              <a:rPr lang="nl-BE" sz="2600" dirty="0" smtClean="0"/>
              <a:t> </a:t>
            </a:r>
            <a:r>
              <a:rPr lang="nl-BE" sz="2600" dirty="0" err="1" smtClean="0"/>
              <a:t>improvement</a:t>
            </a:r>
            <a:r>
              <a:rPr lang="nl-BE" sz="2600" dirty="0" smtClean="0"/>
              <a:t>’ </a:t>
            </a:r>
            <a:r>
              <a:rPr lang="nl-BE" sz="2400" i="1" dirty="0" smtClean="0">
                <a:solidFill>
                  <a:schemeClr val="bg1">
                    <a:lumMod val="50000"/>
                  </a:schemeClr>
                </a:solidFill>
              </a:rPr>
              <a:t>(lerende organisatie)</a:t>
            </a:r>
          </a:p>
          <a:p>
            <a:pPr>
              <a:buFont typeface="Arial" charset="0"/>
              <a:buChar char="•"/>
            </a:pPr>
            <a:r>
              <a:rPr lang="nl-BE" sz="2400" i="1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  <a:p>
            <a:pPr marL="0" indent="0" algn="r">
              <a:buNone/>
            </a:pPr>
            <a:endParaRPr lang="nl-BE" sz="1200" i="1" dirty="0" smtClean="0">
              <a:sym typeface="Wingdings" panose="05000000000000000000" pitchFamily="2" charset="2"/>
            </a:endParaRPr>
          </a:p>
          <a:p>
            <a:pPr marL="0" indent="0" algn="r">
              <a:buNone/>
            </a:pPr>
            <a:endParaRPr lang="nl-BE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1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nl-BE" b="1" dirty="0" smtClean="0">
                <a:solidFill>
                  <a:schemeClr val="bg1"/>
                </a:solidFill>
              </a:rPr>
              <a:t>Opdracht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39341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nl-BE" sz="2400" b="1" dirty="0" smtClean="0"/>
              <a:t>Groep 3: </a:t>
            </a:r>
            <a:r>
              <a:rPr lang="nl-BE" dirty="0" smtClean="0"/>
              <a:t>Wat kan werkgever er bij winnen?</a:t>
            </a:r>
          </a:p>
          <a:p>
            <a:pPr marL="0" indent="0">
              <a:buNone/>
            </a:pPr>
            <a:r>
              <a:rPr lang="nl-BE" sz="2400" b="1" dirty="0" smtClean="0"/>
              <a:t>Groep 4: </a:t>
            </a:r>
            <a:r>
              <a:rPr lang="nl-BE" dirty="0" smtClean="0"/>
              <a:t>Wat kunnen werknemers er bij winnen?</a:t>
            </a:r>
          </a:p>
          <a:p>
            <a:pPr marL="0" indent="0">
              <a:buNone/>
            </a:pPr>
            <a:r>
              <a:rPr lang="nl-BE" sz="2400" b="1" dirty="0" smtClean="0"/>
              <a:t>Groep 1: </a:t>
            </a:r>
            <a:r>
              <a:rPr lang="nl-BE" dirty="0" smtClean="0"/>
              <a:t>Wat kan werkgever er bij verliezen?</a:t>
            </a:r>
          </a:p>
          <a:p>
            <a:pPr marL="0" indent="0">
              <a:buNone/>
            </a:pPr>
            <a:r>
              <a:rPr lang="nl-BE" sz="2400" b="1" dirty="0" smtClean="0"/>
              <a:t>Groep 2: </a:t>
            </a:r>
            <a:r>
              <a:rPr lang="nl-BE" dirty="0" smtClean="0"/>
              <a:t>Wat kunnen werknemers er bij verliezen?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sz="2800" b="1" dirty="0" smtClean="0"/>
              <a:t>&gt;&gt;&gt; Minstens </a:t>
            </a:r>
            <a:r>
              <a:rPr lang="nl-BE" sz="2800" b="1" dirty="0"/>
              <a:t>5</a:t>
            </a:r>
            <a:r>
              <a:rPr lang="nl-BE" sz="2800" b="1" dirty="0" smtClean="0"/>
              <a:t> antwoorden per groep &lt;&lt;&lt; </a:t>
            </a:r>
            <a:endParaRPr lang="nl-BE" sz="2800" b="1" dirty="0"/>
          </a:p>
        </p:txBody>
      </p:sp>
    </p:spTree>
    <p:extLst>
      <p:ext uri="{BB962C8B-B14F-4D97-AF65-F5344CB8AC3E}">
        <p14:creationId xmlns:p14="http://schemas.microsoft.com/office/powerpoint/2010/main" val="428830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37112"/>
            <a:ext cx="3362184" cy="189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l-BE" b="1" dirty="0" smtClean="0">
                <a:solidFill>
                  <a:schemeClr val="accent1">
                    <a:lumMod val="75000"/>
                  </a:schemeClr>
                </a:solidFill>
              </a:rPr>
              <a:t>Iets nieuw maken </a:t>
            </a:r>
            <a:r>
              <a:rPr lang="nl-BE" dirty="0" smtClean="0">
                <a:solidFill>
                  <a:schemeClr val="accent1">
                    <a:lumMod val="75000"/>
                  </a:schemeClr>
                </a:solidFill>
              </a:rPr>
              <a:t>(productinnovatie)</a:t>
            </a:r>
            <a:endParaRPr lang="nl-B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44522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l-BE" sz="3800" dirty="0" smtClean="0"/>
              <a:t>= </a:t>
            </a:r>
            <a:r>
              <a:rPr lang="nl-BE" sz="3800" dirty="0"/>
              <a:t>O</a:t>
            </a:r>
            <a:r>
              <a:rPr lang="nl-BE" sz="3800" dirty="0" smtClean="0"/>
              <a:t>p </a:t>
            </a:r>
            <a:r>
              <a:rPr lang="nl-BE" sz="3800" dirty="0"/>
              <a:t>de markt brengen van nieuwe </a:t>
            </a:r>
            <a:r>
              <a:rPr lang="nl-BE" sz="3800" dirty="0" smtClean="0"/>
              <a:t>producten</a:t>
            </a:r>
            <a:endParaRPr lang="nl-BE" sz="3800" dirty="0"/>
          </a:p>
          <a:p>
            <a:pPr marL="0" indent="0">
              <a:buNone/>
            </a:pPr>
            <a:endParaRPr lang="nl-BE" sz="1400" dirty="0" smtClean="0"/>
          </a:p>
          <a:p>
            <a:pPr marL="0" indent="0">
              <a:buNone/>
            </a:pPr>
            <a:r>
              <a:rPr lang="nl-BE" sz="3800" b="1" dirty="0" smtClean="0"/>
              <a:t>Doel?</a:t>
            </a:r>
            <a:endParaRPr lang="nl-BE" sz="3800" dirty="0"/>
          </a:p>
          <a:p>
            <a:pPr>
              <a:buFontTx/>
              <a:buChar char="-"/>
            </a:pPr>
            <a:r>
              <a:rPr lang="nl-BE" sz="3800" dirty="0" smtClean="0"/>
              <a:t>Versterken van </a:t>
            </a:r>
            <a:r>
              <a:rPr lang="nl-BE" sz="3800" dirty="0"/>
              <a:t>positie op bestaande </a:t>
            </a:r>
            <a:r>
              <a:rPr lang="nl-BE" sz="3800" dirty="0" smtClean="0"/>
              <a:t>markt(en)</a:t>
            </a:r>
          </a:p>
          <a:p>
            <a:pPr>
              <a:buFontTx/>
              <a:buChar char="-"/>
            </a:pPr>
            <a:r>
              <a:rPr lang="nl-BE" sz="3800" dirty="0" smtClean="0"/>
              <a:t>Veroveren </a:t>
            </a:r>
            <a:r>
              <a:rPr lang="nl-BE" sz="3800" dirty="0"/>
              <a:t>van nieuwe markt(en)</a:t>
            </a:r>
          </a:p>
          <a:p>
            <a:pPr marL="0" indent="0">
              <a:buNone/>
            </a:pPr>
            <a:endParaRPr lang="nl-BE" sz="1400" dirty="0" smtClean="0"/>
          </a:p>
          <a:p>
            <a:pPr marL="0" indent="0">
              <a:buNone/>
            </a:pPr>
            <a:r>
              <a:rPr lang="nl-BE" sz="3800" b="1" dirty="0" smtClean="0"/>
              <a:t>Waarom?</a:t>
            </a:r>
            <a:endParaRPr lang="nl-BE" sz="3800" b="1" dirty="0"/>
          </a:p>
          <a:p>
            <a:r>
              <a:rPr lang="nl-BE" sz="3300" dirty="0" smtClean="0"/>
              <a:t>Complexiteit markt-/klanteisen</a:t>
            </a:r>
          </a:p>
          <a:p>
            <a:r>
              <a:rPr lang="nl-BE" sz="3300" dirty="0" smtClean="0"/>
              <a:t>Technologische ontwikkelingen</a:t>
            </a:r>
          </a:p>
          <a:p>
            <a:r>
              <a:rPr lang="nl-BE" sz="3300" dirty="0" smtClean="0"/>
              <a:t>Concurrentiestrijd</a:t>
            </a:r>
          </a:p>
          <a:p>
            <a:r>
              <a:rPr lang="nl-BE" sz="3300" dirty="0" err="1" smtClean="0"/>
              <a:t>Grondstoffenschaarste</a:t>
            </a:r>
            <a:endParaRPr lang="nl-BE" sz="3300" dirty="0" smtClean="0"/>
          </a:p>
          <a:p>
            <a:r>
              <a:rPr lang="nl-BE" sz="3300" dirty="0" smtClean="0"/>
              <a:t>Klimaatverandering</a:t>
            </a:r>
            <a:endParaRPr lang="nl-BE" sz="3300" dirty="0"/>
          </a:p>
        </p:txBody>
      </p:sp>
    </p:spTree>
    <p:extLst>
      <p:ext uri="{BB962C8B-B14F-4D97-AF65-F5344CB8AC3E}">
        <p14:creationId xmlns:p14="http://schemas.microsoft.com/office/powerpoint/2010/main" val="364734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00025"/>
            <a:ext cx="944880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17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764704"/>
            <a:ext cx="7704856" cy="57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chemeClr val="accent1">
                    <a:lumMod val="75000"/>
                  </a:schemeClr>
                </a:solidFill>
              </a:rPr>
              <a:t>Innovatie = vakbondsmaterie?</a:t>
            </a:r>
            <a:endParaRPr lang="nl-BE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 rot="19119787">
            <a:off x="281078" y="2394945"/>
            <a:ext cx="8778652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13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VOORBEELD</a:t>
            </a:r>
            <a:endParaRPr lang="nl-NL" sz="13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0" y="116632"/>
            <a:ext cx="4495800" cy="662473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l-BE" sz="3600" dirty="0" smtClean="0"/>
              <a:t>VOORDELEN WERKNEMERS</a:t>
            </a:r>
          </a:p>
          <a:p>
            <a:pPr>
              <a:buFontTx/>
              <a:buChar char="-"/>
            </a:pPr>
            <a:r>
              <a:rPr lang="nl-BE" sz="3600" dirty="0" smtClean="0"/>
              <a:t>Meer werkzekerheid</a:t>
            </a:r>
          </a:p>
          <a:p>
            <a:pPr>
              <a:buFontTx/>
              <a:buChar char="-"/>
            </a:pPr>
            <a:r>
              <a:rPr lang="nl-BE" sz="3600" dirty="0" smtClean="0"/>
              <a:t>Vertrouwen in de toekomst</a:t>
            </a:r>
          </a:p>
          <a:p>
            <a:pPr>
              <a:buFontTx/>
              <a:buChar char="-"/>
            </a:pPr>
            <a:r>
              <a:rPr lang="nl-BE" sz="3600" dirty="0" smtClean="0"/>
              <a:t>Meer zelfvertrouwen: je kan wat meer (sterker in schoenen)</a:t>
            </a:r>
          </a:p>
          <a:p>
            <a:pPr>
              <a:buFontTx/>
              <a:buChar char="-"/>
            </a:pPr>
            <a:r>
              <a:rPr lang="nl-BE" sz="3600" dirty="0" smtClean="0"/>
              <a:t>Loon</a:t>
            </a:r>
          </a:p>
          <a:p>
            <a:pPr>
              <a:buFontTx/>
              <a:buChar char="-"/>
            </a:pPr>
            <a:r>
              <a:rPr lang="nl-BE" sz="3600" dirty="0" smtClean="0"/>
              <a:t>Afwisseling</a:t>
            </a:r>
          </a:p>
          <a:p>
            <a:pPr>
              <a:buFontTx/>
              <a:buChar char="-"/>
            </a:pPr>
            <a:r>
              <a:rPr lang="nl-BE" sz="3600" dirty="0" smtClean="0"/>
              <a:t>Upgrade van bijscholing (nuttig voor later, bv. Pc-kennis)</a:t>
            </a:r>
          </a:p>
          <a:p>
            <a:pPr>
              <a:buFontTx/>
              <a:buChar char="-"/>
            </a:pPr>
            <a:r>
              <a:rPr lang="nl-BE" sz="3600" dirty="0" smtClean="0"/>
              <a:t>Meer kans op betere job</a:t>
            </a:r>
          </a:p>
          <a:p>
            <a:pPr>
              <a:buFontTx/>
              <a:buChar char="-"/>
            </a:pPr>
            <a:r>
              <a:rPr lang="nl-BE" sz="3600" dirty="0" smtClean="0"/>
              <a:t>Ergonomie, comfort</a:t>
            </a:r>
          </a:p>
          <a:p>
            <a:pPr>
              <a:buFontTx/>
              <a:buChar char="-"/>
            </a:pPr>
            <a:r>
              <a:rPr lang="nl-BE" sz="3600" dirty="0" smtClean="0"/>
              <a:t>Aanwervingen (grote doorbraak)</a:t>
            </a:r>
          </a:p>
          <a:p>
            <a:pPr>
              <a:buFontTx/>
              <a:buChar char="-"/>
            </a:pPr>
            <a:r>
              <a:rPr lang="nl-BE" sz="3600" dirty="0" smtClean="0"/>
              <a:t>Doorgroeimogelijkheden</a:t>
            </a:r>
          </a:p>
          <a:p>
            <a:pPr>
              <a:buFontTx/>
              <a:buChar char="-"/>
            </a:pPr>
            <a:r>
              <a:rPr lang="nl-BE" sz="3600" dirty="0" smtClean="0"/>
              <a:t>Minder stress</a:t>
            </a:r>
          </a:p>
          <a:p>
            <a:pPr>
              <a:buFontTx/>
              <a:buChar char="-"/>
            </a:pPr>
            <a:r>
              <a:rPr lang="nl-BE" sz="3600" dirty="0" smtClean="0"/>
              <a:t>Betere structuur, </a:t>
            </a:r>
            <a:r>
              <a:rPr lang="nl-BE" sz="3600" dirty="0" err="1" smtClean="0"/>
              <a:t>aflijning</a:t>
            </a:r>
            <a:r>
              <a:rPr lang="nl-BE" sz="3600" dirty="0" smtClean="0"/>
              <a:t> van job (makkelijker werken)</a:t>
            </a:r>
          </a:p>
          <a:p>
            <a:pPr>
              <a:buFontTx/>
              <a:buChar char="-"/>
            </a:pPr>
            <a:r>
              <a:rPr lang="nl-BE" sz="3600" dirty="0" smtClean="0"/>
              <a:t>Minder kans op fouten</a:t>
            </a:r>
          </a:p>
          <a:p>
            <a:pPr>
              <a:buFontTx/>
              <a:buChar char="-"/>
            </a:pPr>
            <a:r>
              <a:rPr lang="nl-BE" sz="3600" dirty="0" smtClean="0"/>
              <a:t>Minder kans op arbeidsongevallen</a:t>
            </a:r>
          </a:p>
          <a:p>
            <a:pPr>
              <a:buFontTx/>
              <a:buChar char="-"/>
            </a:pPr>
            <a:r>
              <a:rPr lang="nl-BE" sz="3600" dirty="0" smtClean="0"/>
              <a:t>Proper/aangename werkomgeving</a:t>
            </a:r>
          </a:p>
          <a:p>
            <a:pPr>
              <a:buFontTx/>
              <a:buChar char="-"/>
            </a:pPr>
            <a:r>
              <a:rPr lang="nl-BE" sz="3600" dirty="0" smtClean="0"/>
              <a:t>Groter gevoel van eigenwaarde</a:t>
            </a:r>
          </a:p>
          <a:p>
            <a:pPr>
              <a:buFontTx/>
              <a:buChar char="-"/>
            </a:pPr>
            <a:r>
              <a:rPr lang="nl-BE" sz="3600" dirty="0" smtClean="0"/>
              <a:t>Meer betrokkenheid</a:t>
            </a:r>
          </a:p>
          <a:p>
            <a:pPr>
              <a:buFontTx/>
              <a:buChar char="-"/>
            </a:pPr>
            <a:r>
              <a:rPr lang="nl-BE" sz="3600" dirty="0" smtClean="0"/>
              <a:t>Meer (gedeelde) verantwoordelijkheid</a:t>
            </a:r>
          </a:p>
          <a:p>
            <a:pPr>
              <a:buFontTx/>
              <a:buChar char="-"/>
            </a:pPr>
            <a:r>
              <a:rPr lang="nl-BE" sz="3600" dirty="0" smtClean="0"/>
              <a:t>Betere samenwerking</a:t>
            </a:r>
          </a:p>
          <a:p>
            <a:pPr>
              <a:buFontTx/>
              <a:buChar char="-"/>
            </a:pPr>
            <a:r>
              <a:rPr lang="nl-BE" sz="3600" dirty="0" smtClean="0"/>
              <a:t>Minder ontslagen (zekerheid)</a:t>
            </a:r>
          </a:p>
          <a:p>
            <a:pPr>
              <a:buFontTx/>
              <a:buChar char="-"/>
            </a:pPr>
            <a:r>
              <a:rPr lang="nl-BE" sz="3600" dirty="0" smtClean="0"/>
              <a:t>De knuffel van de baas</a:t>
            </a:r>
          </a:p>
          <a:p>
            <a:pPr>
              <a:buFontTx/>
              <a:buChar char="-"/>
            </a:pPr>
            <a:endParaRPr lang="nl-BE" dirty="0" smtClean="0"/>
          </a:p>
          <a:p>
            <a:pPr>
              <a:buFontTx/>
              <a:buChar char="-"/>
            </a:pPr>
            <a:endParaRPr lang="nl-BE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4648200" y="116632"/>
            <a:ext cx="4495800" cy="674136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l-BE" sz="4200" dirty="0" smtClean="0"/>
              <a:t>RISICO’S WERKNEMERS</a:t>
            </a:r>
          </a:p>
          <a:p>
            <a:pPr>
              <a:buFontTx/>
              <a:buChar char="-"/>
            </a:pPr>
            <a:r>
              <a:rPr lang="nl-BE" sz="4200" dirty="0" smtClean="0"/>
              <a:t>Zekerheid van plaats/functie</a:t>
            </a:r>
          </a:p>
          <a:p>
            <a:pPr>
              <a:buFontTx/>
              <a:buChar char="-"/>
            </a:pPr>
            <a:r>
              <a:rPr lang="nl-BE" sz="4200" dirty="0" smtClean="0"/>
              <a:t>Verlies van functie-gebonden voordelen</a:t>
            </a:r>
          </a:p>
          <a:p>
            <a:pPr>
              <a:buFontTx/>
              <a:buChar char="-"/>
            </a:pPr>
            <a:r>
              <a:rPr lang="nl-BE" sz="4200" dirty="0" smtClean="0"/>
              <a:t>Werkzekerheid</a:t>
            </a:r>
          </a:p>
          <a:p>
            <a:pPr>
              <a:buFontTx/>
              <a:buChar char="-"/>
            </a:pPr>
            <a:r>
              <a:rPr lang="nl-BE" sz="4200" dirty="0" smtClean="0"/>
              <a:t>Geld / loon (inleveren?)</a:t>
            </a:r>
          </a:p>
          <a:p>
            <a:pPr>
              <a:buFontTx/>
              <a:buChar char="-"/>
            </a:pPr>
            <a:r>
              <a:rPr lang="nl-BE" sz="4200" dirty="0" smtClean="0"/>
              <a:t>Verplichte herscholing, verlies van vakkennis</a:t>
            </a:r>
          </a:p>
          <a:p>
            <a:pPr>
              <a:buFontTx/>
              <a:buChar char="-"/>
            </a:pPr>
            <a:r>
              <a:rPr lang="nl-BE" sz="4200" dirty="0" smtClean="0"/>
              <a:t>Geen zekerheid dat je nog mee zal kunnen</a:t>
            </a:r>
          </a:p>
          <a:p>
            <a:pPr>
              <a:buFontTx/>
              <a:buChar char="-"/>
            </a:pPr>
            <a:r>
              <a:rPr lang="nl-BE" sz="4200" dirty="0" smtClean="0"/>
              <a:t>Moeilijkheden bij problemen</a:t>
            </a:r>
          </a:p>
          <a:p>
            <a:pPr>
              <a:buFontTx/>
              <a:buChar char="-"/>
            </a:pPr>
            <a:r>
              <a:rPr lang="nl-BE" sz="4200" dirty="0" smtClean="0"/>
              <a:t>Eentonigheid</a:t>
            </a:r>
          </a:p>
          <a:p>
            <a:pPr>
              <a:buFontTx/>
              <a:buChar char="-"/>
            </a:pPr>
            <a:r>
              <a:rPr lang="nl-BE" sz="4200" dirty="0" smtClean="0"/>
              <a:t>Minder ruimte voor / opbouw van ervaring</a:t>
            </a:r>
          </a:p>
          <a:p>
            <a:pPr>
              <a:buFontTx/>
              <a:buChar char="-"/>
            </a:pPr>
            <a:r>
              <a:rPr lang="nl-BE" sz="4200" dirty="0" smtClean="0"/>
              <a:t>Sociaal contact minder</a:t>
            </a:r>
          </a:p>
          <a:p>
            <a:pPr>
              <a:buFontTx/>
              <a:buChar char="-"/>
            </a:pPr>
            <a:r>
              <a:rPr lang="nl-BE" sz="4200" dirty="0" smtClean="0"/>
              <a:t>Meer stress </a:t>
            </a:r>
            <a:r>
              <a:rPr lang="nl-BE" sz="4200" dirty="0" err="1" smtClean="0"/>
              <a:t>oa</a:t>
            </a:r>
            <a:r>
              <a:rPr lang="nl-BE" sz="4200" dirty="0" smtClean="0"/>
              <a:t> geen voorraden meer</a:t>
            </a:r>
          </a:p>
          <a:p>
            <a:pPr>
              <a:buFontTx/>
              <a:buChar char="-"/>
            </a:pPr>
            <a:r>
              <a:rPr lang="nl-BE" sz="4200" dirty="0" smtClean="0"/>
              <a:t>Sommige mensen houden van structuur, functioneren minder zonder leiding</a:t>
            </a:r>
          </a:p>
          <a:p>
            <a:pPr>
              <a:buFontTx/>
              <a:buChar char="-"/>
            </a:pPr>
            <a:r>
              <a:rPr lang="nl-BE" sz="4200" dirty="0" smtClean="0"/>
              <a:t>Verloning</a:t>
            </a:r>
          </a:p>
          <a:p>
            <a:pPr>
              <a:buFontTx/>
              <a:buChar char="-"/>
            </a:pPr>
            <a:r>
              <a:rPr lang="nl-BE" sz="4200" dirty="0" smtClean="0"/>
              <a:t>Onderlinge frustratie</a:t>
            </a:r>
          </a:p>
          <a:p>
            <a:pPr>
              <a:buFontTx/>
              <a:buChar char="-"/>
            </a:pPr>
            <a:r>
              <a:rPr lang="nl-BE" sz="4200" dirty="0" smtClean="0"/>
              <a:t>Je kunt je job verliezen</a:t>
            </a:r>
          </a:p>
          <a:p>
            <a:pPr marL="0" indent="0">
              <a:buNone/>
            </a:pPr>
            <a:endParaRPr lang="nl-BE" dirty="0" smtClean="0"/>
          </a:p>
          <a:p>
            <a:pPr>
              <a:buFontTx/>
              <a:buChar char="-"/>
            </a:pPr>
            <a:endParaRPr lang="nl-BE" dirty="0" smtClean="0"/>
          </a:p>
          <a:p>
            <a:pPr>
              <a:buFontTx/>
              <a:buChar char="-"/>
            </a:pPr>
            <a:endParaRPr lang="nl-BE" dirty="0" smtClean="0"/>
          </a:p>
          <a:p>
            <a:pPr>
              <a:buFontTx/>
              <a:buChar char="-"/>
            </a:pPr>
            <a:endParaRPr lang="nl-BE" dirty="0" smtClean="0"/>
          </a:p>
          <a:p>
            <a:pPr>
              <a:buFontTx/>
              <a:buChar char="-"/>
            </a:pPr>
            <a:endParaRPr lang="nl-BE" dirty="0" smtClean="0"/>
          </a:p>
          <a:p>
            <a:pPr>
              <a:buFontTx/>
              <a:buChar char="-"/>
            </a:pPr>
            <a:endParaRPr lang="nl-BE" dirty="0" smtClean="0"/>
          </a:p>
          <a:p>
            <a:pPr>
              <a:buFontTx/>
              <a:buChar char="-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0977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384" y="1268760"/>
            <a:ext cx="3362184" cy="189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BE" b="1" dirty="0" smtClean="0">
                <a:solidFill>
                  <a:schemeClr val="accent1">
                    <a:lumMod val="75000"/>
                  </a:schemeClr>
                </a:solidFill>
              </a:rPr>
              <a:t>Iets nieuw maken (productinnovatie)</a:t>
            </a:r>
            <a:endParaRPr lang="nl-B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2565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nl-BE" sz="1400" dirty="0" smtClean="0"/>
          </a:p>
          <a:p>
            <a:pPr marL="0" indent="0">
              <a:buNone/>
            </a:pPr>
            <a:r>
              <a:rPr lang="nl-BE" sz="3800" b="1" dirty="0" smtClean="0"/>
              <a:t>Hoe?</a:t>
            </a:r>
            <a:endParaRPr lang="nl-BE" sz="3800" b="1" dirty="0"/>
          </a:p>
          <a:p>
            <a:r>
              <a:rPr lang="nl-BE" sz="3300" dirty="0" smtClean="0"/>
              <a:t>Investeren in O&amp;O (mankracht, middelen, samenwerking,…) </a:t>
            </a:r>
            <a:endParaRPr lang="nl-BE" sz="3300" dirty="0" smtClean="0"/>
          </a:p>
          <a:p>
            <a:r>
              <a:rPr lang="nl-BE" sz="3300" dirty="0" smtClean="0"/>
              <a:t>Productontwerp:↓materiaalgebruik of hergebruik (cf. C2C-kringloop) </a:t>
            </a:r>
          </a:p>
          <a:p>
            <a:r>
              <a:rPr lang="nl-BE" sz="3300" dirty="0" smtClean="0"/>
              <a:t>Ontwikkelen </a:t>
            </a:r>
            <a:r>
              <a:rPr lang="nl-BE" sz="3300" dirty="0" smtClean="0"/>
              <a:t>van product-dienst-combinaties</a:t>
            </a:r>
          </a:p>
          <a:p>
            <a:r>
              <a:rPr lang="nl-BE" sz="3300" dirty="0" smtClean="0"/>
              <a:t>Samenwerken met klanten/leveranciers om oplossingen-op-maat te creëren </a:t>
            </a:r>
            <a:endParaRPr lang="nl-BE" sz="3300" dirty="0" smtClean="0"/>
          </a:p>
          <a:p>
            <a:r>
              <a:rPr lang="nl-BE" sz="3300" dirty="0" smtClean="0"/>
              <a:t>De </a:t>
            </a:r>
            <a:r>
              <a:rPr lang="nl-BE" sz="3300" dirty="0"/>
              <a:t>levensduur van producten en materiaal </a:t>
            </a:r>
            <a:r>
              <a:rPr lang="nl-BE" sz="3300" dirty="0" smtClean="0"/>
              <a:t>veranderen</a:t>
            </a:r>
            <a:endParaRPr lang="nl-BE" sz="3300" dirty="0"/>
          </a:p>
          <a:p>
            <a:r>
              <a:rPr lang="nl-BE" sz="3300" dirty="0" smtClean="0"/>
              <a:t>Toevoegen of verwijderen </a:t>
            </a:r>
            <a:r>
              <a:rPr lang="nl-BE" sz="3300" dirty="0"/>
              <a:t>van </a:t>
            </a:r>
            <a:r>
              <a:rPr lang="nl-BE" sz="3300" dirty="0" smtClean="0"/>
              <a:t>functionaliteiten </a:t>
            </a:r>
            <a:r>
              <a:rPr lang="nl-BE" sz="3300" dirty="0"/>
              <a:t>aan </a:t>
            </a:r>
            <a:r>
              <a:rPr lang="nl-BE" sz="3300" dirty="0" smtClean="0"/>
              <a:t>producten</a:t>
            </a:r>
            <a:endParaRPr lang="nl-BE" sz="3300" dirty="0"/>
          </a:p>
        </p:txBody>
      </p:sp>
    </p:spTree>
    <p:extLst>
      <p:ext uri="{BB962C8B-B14F-4D97-AF65-F5344CB8AC3E}">
        <p14:creationId xmlns:p14="http://schemas.microsoft.com/office/powerpoint/2010/main" val="72346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nl-BE" b="1" dirty="0" smtClean="0">
                <a:solidFill>
                  <a:schemeClr val="bg1"/>
                </a:solidFill>
              </a:rPr>
              <a:t>Opdracht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pPr marL="0" indent="0">
              <a:buNone/>
            </a:pPr>
            <a:r>
              <a:rPr lang="nl-BE" sz="2400" b="1" dirty="0" smtClean="0"/>
              <a:t>Groep 1: </a:t>
            </a:r>
            <a:r>
              <a:rPr lang="nl-BE" dirty="0" smtClean="0"/>
              <a:t>Wat kan werkgever er bij winnen?</a:t>
            </a:r>
          </a:p>
          <a:p>
            <a:pPr marL="0" indent="0">
              <a:buNone/>
            </a:pPr>
            <a:r>
              <a:rPr lang="nl-BE" sz="2400" b="1" dirty="0" smtClean="0"/>
              <a:t>Groep 2: </a:t>
            </a:r>
            <a:r>
              <a:rPr lang="nl-BE" dirty="0" smtClean="0"/>
              <a:t>Wat kunnen werknemers er bij winnen?</a:t>
            </a:r>
          </a:p>
          <a:p>
            <a:pPr marL="0" indent="0">
              <a:buNone/>
            </a:pPr>
            <a:r>
              <a:rPr lang="nl-BE" sz="2400" b="1" dirty="0" smtClean="0"/>
              <a:t>Groep 3: </a:t>
            </a:r>
            <a:r>
              <a:rPr lang="nl-BE" dirty="0" smtClean="0"/>
              <a:t>Wat kan werkgever er bij verliezen?</a:t>
            </a:r>
          </a:p>
          <a:p>
            <a:pPr marL="0" indent="0">
              <a:buNone/>
            </a:pPr>
            <a:r>
              <a:rPr lang="nl-BE" sz="2400" b="1" dirty="0" smtClean="0"/>
              <a:t>Groep 4: </a:t>
            </a:r>
            <a:r>
              <a:rPr lang="nl-BE" dirty="0" smtClean="0"/>
              <a:t>Wat kunnen werknemers er bij verliezen?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sz="2800" b="1" dirty="0" smtClean="0"/>
              <a:t>&gt;&gt;&gt; Minstens </a:t>
            </a:r>
            <a:r>
              <a:rPr lang="nl-BE" sz="2800" b="1" dirty="0"/>
              <a:t>5</a:t>
            </a:r>
            <a:r>
              <a:rPr lang="nl-BE" sz="2800" b="1" dirty="0" smtClean="0"/>
              <a:t> antwoorden per groep &lt;&lt;&lt; </a:t>
            </a:r>
            <a:endParaRPr lang="nl-BE" sz="2800" b="1" dirty="0"/>
          </a:p>
        </p:txBody>
      </p:sp>
    </p:spTree>
    <p:extLst>
      <p:ext uri="{BB962C8B-B14F-4D97-AF65-F5344CB8AC3E}">
        <p14:creationId xmlns:p14="http://schemas.microsoft.com/office/powerpoint/2010/main" val="382647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08304" y="6021288"/>
            <a:ext cx="3096344" cy="1008112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>
                <a:hlinkClick r:id="rId2"/>
              </a:rPr>
              <a:t>SMED: F1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16844"/>
            <a:ext cx="5544615" cy="564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43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914" y="2348881"/>
            <a:ext cx="319910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l"/>
            <a:r>
              <a:rPr lang="nl-BE" b="1" dirty="0" smtClean="0">
                <a:solidFill>
                  <a:schemeClr val="accent1">
                    <a:lumMod val="75000"/>
                  </a:schemeClr>
                </a:solidFill>
              </a:rPr>
              <a:t>Iets nieuw doen </a:t>
            </a:r>
            <a:r>
              <a:rPr lang="nl-BE" dirty="0" smtClean="0">
                <a:solidFill>
                  <a:schemeClr val="accent1">
                    <a:lumMod val="75000"/>
                  </a:schemeClr>
                </a:solidFill>
              </a:rPr>
              <a:t>(procesinnovatie)</a:t>
            </a:r>
            <a:endParaRPr lang="nl-B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sz="2400" dirty="0" smtClean="0"/>
              <a:t>= Invoeren </a:t>
            </a:r>
            <a:r>
              <a:rPr lang="nl-BE" sz="2400" dirty="0"/>
              <a:t>van nieuwe procedures of </a:t>
            </a:r>
            <a:r>
              <a:rPr lang="nl-BE" sz="2400" dirty="0" smtClean="0"/>
              <a:t>technologieën die output</a:t>
            </a:r>
            <a:r>
              <a:rPr lang="nl-BE" sz="2400" dirty="0"/>
              <a:t>, kwaliteit </a:t>
            </a:r>
            <a:r>
              <a:rPr lang="nl-BE" sz="2400" dirty="0" smtClean="0"/>
              <a:t>en/of </a:t>
            </a:r>
            <a:r>
              <a:rPr lang="nl-BE" sz="2400" dirty="0"/>
              <a:t>kosten </a:t>
            </a:r>
            <a:r>
              <a:rPr lang="nl-BE" sz="2400" dirty="0" smtClean="0"/>
              <a:t>aanzienlijk verbeteren. </a:t>
            </a:r>
          </a:p>
          <a:p>
            <a:pPr marL="0" indent="0">
              <a:buNone/>
            </a:pPr>
            <a:endParaRPr lang="nl-BE" sz="900" dirty="0"/>
          </a:p>
          <a:p>
            <a:pPr marL="0" indent="0">
              <a:buNone/>
            </a:pPr>
            <a:r>
              <a:rPr lang="nl-BE" sz="2400" b="1" dirty="0"/>
              <a:t>Doel?</a:t>
            </a:r>
            <a:endParaRPr lang="nl-BE" sz="2400" dirty="0"/>
          </a:p>
          <a:p>
            <a:pPr>
              <a:buFontTx/>
              <a:buChar char="-"/>
            </a:pPr>
            <a:r>
              <a:rPr lang="nl-BE" sz="2400" dirty="0" smtClean="0"/>
              <a:t>Verhoging </a:t>
            </a:r>
            <a:r>
              <a:rPr lang="nl-BE" sz="2400" dirty="0"/>
              <a:t>van efficiëntie en </a:t>
            </a:r>
            <a:r>
              <a:rPr lang="nl-BE" sz="2400" dirty="0" smtClean="0"/>
              <a:t>productiviteit</a:t>
            </a:r>
          </a:p>
          <a:p>
            <a:pPr>
              <a:buFontTx/>
              <a:buChar char="-"/>
            </a:pPr>
            <a:r>
              <a:rPr lang="nl-BE" sz="2400" dirty="0" smtClean="0"/>
              <a:t>Besparing </a:t>
            </a:r>
            <a:r>
              <a:rPr lang="nl-BE" sz="2400" dirty="0"/>
              <a:t>op tijd, inzet, verbruik en/of kosten</a:t>
            </a:r>
          </a:p>
          <a:p>
            <a:pPr marL="0" indent="0">
              <a:buNone/>
            </a:pPr>
            <a:endParaRPr lang="nl-BE" sz="1000" dirty="0" smtClean="0"/>
          </a:p>
          <a:p>
            <a:pPr marL="0" indent="0">
              <a:buNone/>
            </a:pPr>
            <a:r>
              <a:rPr lang="nl-BE" sz="2400" b="1" dirty="0" smtClean="0"/>
              <a:t>Waarom?</a:t>
            </a:r>
          </a:p>
          <a:p>
            <a:pPr>
              <a:buFontTx/>
              <a:buChar char="-"/>
            </a:pPr>
            <a:r>
              <a:rPr lang="nl-BE" sz="2400" dirty="0" smtClean="0"/>
              <a:t>Complexiteit van markt- en klanteisen</a:t>
            </a:r>
          </a:p>
          <a:p>
            <a:pPr>
              <a:buFontTx/>
              <a:buChar char="-"/>
            </a:pPr>
            <a:r>
              <a:rPr lang="nl-BE" sz="2400" dirty="0" smtClean="0"/>
              <a:t>Concurrentiestrijd: kost ↓</a:t>
            </a:r>
          </a:p>
          <a:p>
            <a:pPr>
              <a:buFontTx/>
              <a:buChar char="-"/>
            </a:pPr>
            <a:r>
              <a:rPr lang="nl-BE" sz="2400" dirty="0" smtClean="0"/>
              <a:t>Kwestie </a:t>
            </a:r>
            <a:r>
              <a:rPr lang="nl-BE" sz="2400" dirty="0" err="1" smtClean="0"/>
              <a:t>ivm</a:t>
            </a:r>
            <a:r>
              <a:rPr lang="nl-BE" sz="2400" dirty="0" smtClean="0"/>
              <a:t> energie: kost, bevoorrading,…</a:t>
            </a:r>
          </a:p>
          <a:p>
            <a:pPr>
              <a:buFontTx/>
              <a:buChar char="-"/>
            </a:pPr>
            <a:r>
              <a:rPr lang="nl-BE" sz="2400" dirty="0" smtClean="0"/>
              <a:t>Technologische evoluties</a:t>
            </a:r>
          </a:p>
          <a:p>
            <a:pPr>
              <a:buFontTx/>
              <a:buChar char="-"/>
            </a:pPr>
            <a:r>
              <a:rPr lang="nl-BE" sz="2400" dirty="0" smtClean="0"/>
              <a:t>Klimaatverandering</a:t>
            </a:r>
          </a:p>
          <a:p>
            <a:pPr>
              <a:buFontTx/>
              <a:buChar char="-"/>
            </a:pPr>
            <a:r>
              <a:rPr lang="nl-BE" sz="2400" dirty="0" smtClean="0"/>
              <a:t>…</a:t>
            </a:r>
            <a:endParaRPr lang="nl-BE" sz="2000" dirty="0" smtClean="0"/>
          </a:p>
        </p:txBody>
      </p:sp>
    </p:spTree>
    <p:extLst>
      <p:ext uri="{BB962C8B-B14F-4D97-AF65-F5344CB8AC3E}">
        <p14:creationId xmlns:p14="http://schemas.microsoft.com/office/powerpoint/2010/main" val="66870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914" y="2348881"/>
            <a:ext cx="319910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BE" b="1" dirty="0" smtClean="0">
                <a:solidFill>
                  <a:schemeClr val="accent1">
                    <a:lumMod val="75000"/>
                  </a:schemeClr>
                </a:solidFill>
              </a:rPr>
              <a:t>Iets nieuw doen (1)</a:t>
            </a:r>
            <a:endParaRPr lang="nl-B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sz="3000" b="1" dirty="0" smtClean="0"/>
              <a:t>= Nieuwe technologieën gebruiken</a:t>
            </a:r>
          </a:p>
          <a:p>
            <a:pPr marL="0" indent="0">
              <a:buNone/>
            </a:pPr>
            <a:endParaRPr lang="nl-BE" sz="2400" dirty="0" smtClean="0"/>
          </a:p>
          <a:p>
            <a:pPr marL="0" indent="0">
              <a:buNone/>
            </a:pPr>
            <a:endParaRPr lang="nl-BE" sz="2400" dirty="0" smtClean="0"/>
          </a:p>
          <a:p>
            <a:pPr marL="0" indent="0">
              <a:buNone/>
            </a:pPr>
            <a:endParaRPr lang="nl-BE" sz="900" dirty="0"/>
          </a:p>
        </p:txBody>
      </p:sp>
      <p:pic>
        <p:nvPicPr>
          <p:cNvPr id="1026" name="Picture 2" descr="http://www.catchyourtalent.com/blog/wp-content/uploads/2010/12/nieuwe-technologie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52" y="1772816"/>
            <a:ext cx="6534992" cy="486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90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84771">
            <a:off x="472850" y="4096337"/>
            <a:ext cx="2678169" cy="267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914" y="4941168"/>
            <a:ext cx="319910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l"/>
            <a:r>
              <a:rPr lang="nl-BE" b="1" dirty="0" smtClean="0">
                <a:solidFill>
                  <a:schemeClr val="accent1">
                    <a:lumMod val="75000"/>
                  </a:schemeClr>
                </a:solidFill>
              </a:rPr>
              <a:t>Iets nieuw doen (2)</a:t>
            </a:r>
            <a:endParaRPr lang="nl-B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sz="3000" b="1" dirty="0" smtClean="0"/>
              <a:t>= de materiaalstromen verbeteren</a:t>
            </a:r>
          </a:p>
          <a:p>
            <a:pPr marL="0" indent="0">
              <a:buNone/>
            </a:pPr>
            <a:endParaRPr lang="nl-BE" sz="1100" b="1" dirty="0" smtClean="0"/>
          </a:p>
          <a:p>
            <a:pPr>
              <a:buFontTx/>
              <a:buChar char="-"/>
            </a:pPr>
            <a:r>
              <a:rPr lang="nl-BE" sz="2600" dirty="0" smtClean="0"/>
              <a:t>Verbeteren van communicatie tussen afdelingen en diensten</a:t>
            </a:r>
          </a:p>
          <a:p>
            <a:pPr>
              <a:buFontTx/>
              <a:buChar char="-"/>
            </a:pPr>
            <a:r>
              <a:rPr lang="nl-BE" sz="2600" dirty="0" smtClean="0"/>
              <a:t>Transport: volume en gewicht ↓ + verpakkingsmateriaal</a:t>
            </a:r>
          </a:p>
          <a:p>
            <a:pPr>
              <a:buFontTx/>
              <a:buChar char="-"/>
            </a:pPr>
            <a:r>
              <a:rPr lang="nl-BE" sz="2600" dirty="0" smtClean="0"/>
              <a:t>Kwaliteitsproblemen systematisch aanpakken</a:t>
            </a:r>
          </a:p>
          <a:p>
            <a:pPr>
              <a:buFontTx/>
              <a:buChar char="-"/>
            </a:pPr>
            <a:r>
              <a:rPr lang="nl-BE" sz="2600" dirty="0" smtClean="0"/>
              <a:t>Opsporen en wegwerken van systeemverliezen, ‘bottlenecks’, fouten en ‘verspilling’</a:t>
            </a:r>
          </a:p>
        </p:txBody>
      </p:sp>
    </p:spTree>
    <p:extLst>
      <p:ext uri="{BB962C8B-B14F-4D97-AF65-F5344CB8AC3E}">
        <p14:creationId xmlns:p14="http://schemas.microsoft.com/office/powerpoint/2010/main" val="225724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1071</Words>
  <Application>Microsoft Office PowerPoint</Application>
  <PresentationFormat>Diavoorstelling (4:3)</PresentationFormat>
  <Paragraphs>229</Paragraphs>
  <Slides>32</Slides>
  <Notes>25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3" baseType="lpstr">
      <vt:lpstr>Kantoorthema</vt:lpstr>
      <vt:lpstr>Innovatie als oplossing?</vt:lpstr>
      <vt:lpstr>Iets nieuw maken (productinnovatie)</vt:lpstr>
      <vt:lpstr>Iets nieuw maken (productinnovatie)</vt:lpstr>
      <vt:lpstr>Iets nieuw maken (productinnovatie)</vt:lpstr>
      <vt:lpstr>Opdracht</vt:lpstr>
      <vt:lpstr>PowerPoint-presentatie</vt:lpstr>
      <vt:lpstr>Iets nieuw doen (procesinnovatie)</vt:lpstr>
      <vt:lpstr>Iets nieuw doen (1)</vt:lpstr>
      <vt:lpstr>Iets nieuw doen (2)</vt:lpstr>
      <vt:lpstr>Procesinnovatie: LEAN</vt:lpstr>
      <vt:lpstr>PowerPoint-presentatie</vt:lpstr>
      <vt:lpstr>PowerPoint-presentatie</vt:lpstr>
      <vt:lpstr>PowerPoint-presentatie</vt:lpstr>
      <vt:lpstr>Opdracht</vt:lpstr>
      <vt:lpstr>Iets anders doen (nieuwe arbeidsorganisatie)</vt:lpstr>
      <vt:lpstr>PowerPoint-presentatie</vt:lpstr>
      <vt:lpstr>Achterliggend…</vt:lpstr>
      <vt:lpstr>ARBEIDSORGANISATIE?!</vt:lpstr>
      <vt:lpstr>ARBEIDSORGANISATIE?!</vt:lpstr>
      <vt:lpstr>PowerPoint-presentatie</vt:lpstr>
      <vt:lpstr>PowerPoint-presentatie</vt:lpstr>
      <vt:lpstr>BASISPRINCIPE TAYLOR</vt:lpstr>
      <vt:lpstr>PowerPoint-presentatie</vt:lpstr>
      <vt:lpstr>PowerPoint-presentatie</vt:lpstr>
      <vt:lpstr>TAYLOR ANNO 2016</vt:lpstr>
      <vt:lpstr> Van complexe organisaties met simpele jobs  naar simpele organisaties met complexe jobs </vt:lpstr>
      <vt:lpstr>PowerPoint-presentatie</vt:lpstr>
      <vt:lpstr>Iets anders doen: nieuwe arbeidsorganisatie</vt:lpstr>
      <vt:lpstr>Opdracht</vt:lpstr>
      <vt:lpstr>PowerPoint-presentatie</vt:lpstr>
      <vt:lpstr>Innovatie = vakbondsmaterie?</vt:lpstr>
      <vt:lpstr>PowerPoint-presentatie</vt:lpstr>
    </vt:vector>
  </TitlesOfParts>
  <Company>ACV-CSC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Innovatie als oplossing?</dc:title>
  <dc:creator>Dries Delissen-Jacobs</dc:creator>
  <cp:lastModifiedBy>Dries Delissen-Jacobs</cp:lastModifiedBy>
  <cp:revision>2</cp:revision>
  <dcterms:created xsi:type="dcterms:W3CDTF">2016-11-29T13:36:17Z</dcterms:created>
  <dcterms:modified xsi:type="dcterms:W3CDTF">2016-11-29T13:48:45Z</dcterms:modified>
</cp:coreProperties>
</file>